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259" r:id="rId21"/>
    <p:sldId id="274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15" r:id="rId31"/>
    <p:sldId id="340" r:id="rId32"/>
    <p:sldId id="316" r:id="rId33"/>
    <p:sldId id="341" r:id="rId34"/>
    <p:sldId id="342" r:id="rId35"/>
    <p:sldId id="343" r:id="rId36"/>
    <p:sldId id="354" r:id="rId37"/>
    <p:sldId id="326" r:id="rId38"/>
    <p:sldId id="317" r:id="rId39"/>
    <p:sldId id="327" r:id="rId40"/>
    <p:sldId id="318" r:id="rId41"/>
    <p:sldId id="328" r:id="rId42"/>
    <p:sldId id="319" r:id="rId43"/>
    <p:sldId id="329" r:id="rId44"/>
    <p:sldId id="320" r:id="rId45"/>
    <p:sldId id="330" r:id="rId46"/>
    <p:sldId id="321" r:id="rId47"/>
    <p:sldId id="331" r:id="rId48"/>
    <p:sldId id="260" r:id="rId49"/>
    <p:sldId id="279" r:id="rId50"/>
    <p:sldId id="280" r:id="rId51"/>
    <p:sldId id="281" r:id="rId52"/>
    <p:sldId id="291" r:id="rId53"/>
    <p:sldId id="292" r:id="rId54"/>
    <p:sldId id="282" r:id="rId55"/>
    <p:sldId id="283" r:id="rId56"/>
    <p:sldId id="295" r:id="rId57"/>
    <p:sldId id="296" r:id="rId58"/>
    <p:sldId id="297" r:id="rId59"/>
    <p:sldId id="298" r:id="rId60"/>
    <p:sldId id="299" r:id="rId61"/>
    <p:sldId id="300" r:id="rId62"/>
    <p:sldId id="355" r:id="rId63"/>
    <p:sldId id="356" r:id="rId64"/>
    <p:sldId id="301" r:id="rId65"/>
    <p:sldId id="302" r:id="rId66"/>
    <p:sldId id="357" r:id="rId67"/>
    <p:sldId id="358" r:id="rId68"/>
    <p:sldId id="303" r:id="rId69"/>
    <p:sldId id="364" r:id="rId70"/>
    <p:sldId id="359" r:id="rId71"/>
    <p:sldId id="360" r:id="rId72"/>
    <p:sldId id="361" r:id="rId73"/>
    <p:sldId id="362" r:id="rId74"/>
    <p:sldId id="363" r:id="rId75"/>
    <p:sldId id="304" r:id="rId76"/>
    <p:sldId id="305" r:id="rId77"/>
    <p:sldId id="306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CC0000"/>
    <a:srgbClr val="D15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A992BB90-138F-40CE-9896-AA9A4F63FA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882BBF2-37B9-437B-8AFC-9B0D1C577D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9F157-D9B8-4CC0-99FD-F16115DB4CB3}" type="datetimeFigureOut">
              <a:rPr lang="tr-TR" smtClean="0"/>
              <a:t>27.12.2018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993EA36-7F83-4DE7-A9F5-C726CFF301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47DBAB9-5C0D-4CD8-A2A5-BC03E40C30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9E92F-56E2-43D7-9035-9223661BCC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9804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18B2C-B6D1-4EB9-97AC-0BDDC14BC57B}" type="datetimeFigureOut">
              <a:rPr lang="tr-TR" smtClean="0"/>
              <a:t>27.12.2018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A0D2A-2EFC-4DA4-B5FD-E2D1A496D0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991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906-5F2C-406B-9ECD-61B1BC559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CB261-DC4D-4059-A443-DEA4AB6A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5964-AF5B-4B79-BF94-3635E53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A37C-F83A-4580-9925-472F9518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93D0-BE5C-4E85-92BC-9317521F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3C3B-B7AF-4A36-8580-6136D340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61DBD-8648-440C-878C-ADD4150A0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24A-99BD-4894-A182-93E36EB7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707BE-E2FA-43A2-86BA-05B4B2BE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E9B-BE45-4E1C-899F-F52C9014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444AD-A0C2-4F13-8E15-A5992AE93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E6528-BC13-4CC3-89EA-8762074B6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0E24-55C5-4D0C-99DA-DE833DCB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E913C-A8B4-423F-9406-05468B8E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2550-843F-44DB-AD03-1E1E7F1F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B46-F91F-47A4-B86D-70C41016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CCA1-48BD-46C0-93B1-F974ABE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4550-A2B0-4497-9C3D-1857DEAE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F8E5-E7DE-4950-A621-EA6A3FF3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EC026-E584-4A8C-9624-5EB3F27E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CAD-B9FF-400D-9E41-FB5C208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C6168-2B61-42E8-B41A-701BD6E7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E497-98FE-4365-A555-1663E39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03B3-685B-41A1-92F1-187DD64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7530D-0096-4D0B-AEC4-0BB09AC7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E42-DBC9-4C4B-A09F-B3A64285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9BAB-71A7-4561-ACD4-E8187712B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CE41-88C3-4CA5-8358-6C08A2AE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06C94-4A2A-47B8-8D6E-FFD467FA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0EE57-FBD3-4F7D-95EB-828F285E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13189-E3A8-41EC-9106-1445B7E2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3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E438-435F-47FA-9425-A6BA24C5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1F99-5A77-463A-91F8-782D2ED24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29006-5D65-4609-BBF2-F79BDDABE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72C9F-0B07-4E42-B130-EE88B1BB7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142C0-12D9-45C0-B7B0-DFBD7D2CA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3FE8-06BE-4F7D-8EE7-5B211799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C0BE7-4560-417A-AC83-C9C5B923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3D05D-43A8-4689-BE27-80E6929A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9EB-D180-4B4D-8595-CFB88E89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9935-E4E3-429A-8D50-9EED6493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BA972-69F6-4424-AA7E-CDF61F1F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E725D-1149-4461-836E-E05483E5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C77F4-3ABA-4C4F-ACE6-E2DFD159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65DEC-A116-4F18-9176-924A858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E386-86D7-4068-8C08-F7905A89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F03C-679C-443C-B49C-83B71A2E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19C35-4572-4465-B591-42C0C5C8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736-20A0-4B3E-A5FB-A6157ECF9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6C07-E24F-432D-9A29-46D256D8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3675-A7FD-4552-92D1-A94A885E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4446-C482-4A84-BA41-435EEB0F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2CD-B845-4801-847F-6995E939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7EB83-9CD3-4A5F-A1D1-223631089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B0254-EEA3-48B9-89EB-05D5980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5079A-969F-442F-AFD5-D5EA0A80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751C-096A-4252-B486-B1ABAE7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E7EBF-7FA8-44B2-9A9F-F7150471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3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D5EE-2DAE-4684-B58A-40DB7375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25227-52A4-401A-A091-C2EAD206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0EE-AC68-438A-A2D1-68D089E6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E46A-1B00-4233-BF7F-A8763E2B659C}" type="datetimeFigureOut">
              <a:rPr lang="en-US" smtClean="0"/>
              <a:t>12/27/2018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199A-910A-4D8E-BC2B-A29FF7AB5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E990-1812-4702-BAA0-F0C6A911B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EF25-D3A9-4297-89E4-8FACE4A15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6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1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napdeal.com/product/asus-blue-zen-power-bank" TargetMode="External"/><Relationship Id="rId3" Type="http://schemas.openxmlformats.org/officeDocument/2006/relationships/hyperlink" Target="https://www.bhphotovideo.com/c/product/1127413-REG/e_flite_eflb30003s30_3000mah_3s_11_1v_30c.html" TargetMode="External"/><Relationship Id="rId7" Type="http://schemas.openxmlformats.org/officeDocument/2006/relationships/hyperlink" Target="http://www.motionrc.com/products/admiral-3300mah" TargetMode="External"/><Relationship Id="rId2" Type="http://schemas.openxmlformats.org/officeDocument/2006/relationships/hyperlink" Target="http://feelgrafix.com/data_images/out/28/984471-box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kktek.com/akk-kc03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://capstone.eee.metu.edu.tr/projects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shutterstock.com/image-vector/remote-control-antenna-drone-technology-wireless-759977725" TargetMode="Externa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160B-D61F-49E3-88CD-A5676B08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173" y="327076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tr-TR" sz="5000" dirty="0">
                <a:latin typeface="+mn-lt"/>
              </a:rPr>
              <a:t>CONCEPTUAL DESIGN PRESENTATION</a:t>
            </a:r>
            <a:br>
              <a:rPr lang="tr-TR" sz="5000" dirty="0">
                <a:latin typeface="+mn-lt"/>
              </a:rPr>
            </a:br>
            <a:r>
              <a:rPr lang="tr-TR" sz="3400" dirty="0">
                <a:latin typeface="+mn-lt"/>
              </a:rPr>
              <a:t>Devices Trying to Score in Each Others’ </a:t>
            </a:r>
            <a:r>
              <a:rPr lang="tr-TR" sz="3400" dirty="0" err="1">
                <a:latin typeface="+mn-lt"/>
              </a:rPr>
              <a:t>Goals</a:t>
            </a:r>
            <a:br>
              <a:rPr lang="tr-TR" sz="3400" dirty="0">
                <a:latin typeface="+mn-lt"/>
              </a:rPr>
            </a:br>
            <a:r>
              <a:rPr lang="tr-TR" sz="3400" dirty="0">
                <a:latin typeface="+mn-lt"/>
              </a:rPr>
              <a:t>27.12.2018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0FF3214C-27DD-4763-9690-6636C8B14C2E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E57822BD-318A-4E81-B49B-3D9B4AD340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85141577-0165-4731-94DD-320AF0197E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Resim 23" descr="A close up of a clock&#10;&#10;Description generated with high confidence">
            <a:extLst>
              <a:ext uri="{FF2B5EF4-FFF2-40B4-BE49-F238E27FC236}">
                <a16:creationId xmlns:a16="http://schemas.microsoft.com/office/drawing/2014/main" id="{C3FDF380-4344-48B2-A40E-DE82FF3B6A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78" y="116510"/>
            <a:ext cx="3465443" cy="3488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54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950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CMO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BERKAY GÖKSU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0A7C5A60-5B06-483A-81F0-18E66968D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932936"/>
            <a:ext cx="2857500" cy="3429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69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7036"/>
            <a:ext cx="10515600" cy="3064781"/>
          </a:xfrm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Block Diagram</a:t>
            </a:r>
            <a:b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b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Subsystem</a:t>
            </a:r>
            <a:b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77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r="1430"/>
          <a:stretch/>
        </p:blipFill>
        <p:spPr bwMode="auto">
          <a:xfrm>
            <a:off x="348625" y="779326"/>
            <a:ext cx="9741207" cy="50885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Shape 280"/>
          <p:cNvSpPr txBox="1">
            <a:spLocks noGrp="1"/>
          </p:cNvSpPr>
          <p:nvPr>
            <p:ph type="title"/>
          </p:nvPr>
        </p:nvSpPr>
        <p:spPr>
          <a:xfrm>
            <a:off x="-573713" y="482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tr-TR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sz="4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Robot Side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80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66" y="109411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 rotWithShape="1">
          <a:blip r:embed="rId5"/>
          <a:srcRect l="4420"/>
          <a:stretch/>
        </p:blipFill>
        <p:spPr bwMode="auto">
          <a:xfrm>
            <a:off x="502766" y="1417955"/>
            <a:ext cx="9438067" cy="4181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600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392"/>
            <a:ext cx="3761045" cy="1325563"/>
          </a:xfrm>
        </p:spPr>
        <p:txBody>
          <a:bodyPr/>
          <a:lstStyle/>
          <a:p>
            <a:pPr algn="ctr"/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82788" y="487679"/>
            <a:ext cx="5056095" cy="53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4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64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cs typeface="Calibri"/>
                <a:sym typeface="Calibri"/>
              </a:rPr>
              <a:t>Shooting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Motion Subsystem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Communication Subsystem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Power Supply Subsystem</a:t>
            </a: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267"/>
              <a:buNone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Main Processor Subsystem</a:t>
            </a:r>
            <a:endParaRPr lang="en-US" sz="4000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13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1880649"/>
            <a:ext cx="5231662" cy="2942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34" y="429167"/>
            <a:ext cx="10515600" cy="1325563"/>
          </a:xfrm>
        </p:spPr>
        <p:txBody>
          <a:bodyPr/>
          <a:lstStyle/>
          <a:p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Shooting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95" y="1859010"/>
            <a:ext cx="5308601" cy="2986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803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58" y="2646080"/>
            <a:ext cx="6126176" cy="2692626"/>
          </a:xfrm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" y="2949405"/>
            <a:ext cx="3708401" cy="2085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775345" y="831688"/>
            <a:ext cx="90036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Spring actuated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powerful, much energy can be stored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mechanism (wound up, held, and released)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3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59" y="46195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899" y="1049683"/>
            <a:ext cx="3491202" cy="3273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488" y="1057910"/>
            <a:ext cx="4030165" cy="3085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950672" y="4636131"/>
            <a:ext cx="100614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 DC Motors and encoders &amp; 2 Drive Wheels</a:t>
            </a:r>
          </a:p>
          <a:p>
            <a:r>
              <a:rPr lang="en-US" sz="3200" dirty="0"/>
              <a:t>2 Caster Wheels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9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13415"/>
            <a:ext cx="5473700" cy="1325563"/>
          </a:xfrm>
        </p:spPr>
        <p:txBody>
          <a:bodyPr/>
          <a:lstStyle/>
          <a:p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Drive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88" descr="differential drive kinematics ile ilgili görsel sonucu"/>
          <p:cNvPicPr preferRelativeResize="0">
            <a:picLocks noGrp="1"/>
          </p:cNvPicPr>
          <p:nvPr>
            <p:ph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583293" y="2155371"/>
            <a:ext cx="6117953" cy="253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223760" y="2356338"/>
            <a:ext cx="4232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Easy to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Well controlled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Simple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Low Cost</a:t>
            </a:r>
          </a:p>
        </p:txBody>
      </p:sp>
    </p:spTree>
    <p:extLst>
      <p:ext uri="{BB962C8B-B14F-4D97-AF65-F5344CB8AC3E}">
        <p14:creationId xmlns:p14="http://schemas.microsoft.com/office/powerpoint/2010/main" val="122720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7571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CEO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FATMA NUR ARABACI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26B5EF2-D49E-4052-A047-85B935AB1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4689865" y="1022552"/>
            <a:ext cx="2812270" cy="3370433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5676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68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CTO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FURKAN BAHADIR ELİK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819FE-A385-4F67-8B10-E1272A05E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72" y="733886"/>
            <a:ext cx="2790825" cy="3714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98503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128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Communication Subsystem 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Command Transmission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2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Communication Subsystem 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Command Transmission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FM Radio infrastructure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Frequency shift keying with FM carrier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69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0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5DF6A5C-1AB0-4FE6-9053-848CDDD79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2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3A0DE8-BFF5-4E7E-BE69-528E74BF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7823" y="1139678"/>
            <a:ext cx="2441554" cy="34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337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Controller Side</a:t>
            </a:r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8A0C6D2-8D85-43AD-982B-8A04C8A43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1" y="1057910"/>
            <a:ext cx="3663510" cy="42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312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8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67">
            <a:extLst>
              <a:ext uri="{FF2B5EF4-FFF2-40B4-BE49-F238E27FC236}">
                <a16:creationId xmlns:a16="http://schemas.microsoft.com/office/drawing/2014/main" id="{5FD15220-CD70-4BD0-B871-523FF8BD8F94}"/>
              </a:ext>
            </a:extLst>
          </p:cNvPr>
          <p:cNvSpPr/>
          <p:nvPr/>
        </p:nvSpPr>
        <p:spPr>
          <a:xfrm>
            <a:off x="3611893" y="1792800"/>
            <a:ext cx="806733" cy="806734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12" name="Shape 270">
            <a:extLst>
              <a:ext uri="{FF2B5EF4-FFF2-40B4-BE49-F238E27FC236}">
                <a16:creationId xmlns:a16="http://schemas.microsoft.com/office/drawing/2014/main" id="{FB1C6BE8-A67F-46AB-BEE3-CF03B0B2E28C}"/>
              </a:ext>
            </a:extLst>
          </p:cNvPr>
          <p:cNvSpPr/>
          <p:nvPr/>
        </p:nvSpPr>
        <p:spPr>
          <a:xfrm>
            <a:off x="8197672" y="1793853"/>
            <a:ext cx="806735" cy="806734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4</a:t>
            </a:r>
            <a:endParaRPr sz="2400" b="1" dirty="0">
              <a:latin typeface="+mj-lt"/>
            </a:endParaRPr>
          </a:p>
        </p:txBody>
      </p:sp>
      <p:sp>
        <p:nvSpPr>
          <p:cNvPr id="13" name="Shape 273">
            <a:extLst>
              <a:ext uri="{FF2B5EF4-FFF2-40B4-BE49-F238E27FC236}">
                <a16:creationId xmlns:a16="http://schemas.microsoft.com/office/drawing/2014/main" id="{07F4BD90-00B0-48C8-B4C1-874A81A8F584}"/>
              </a:ext>
            </a:extLst>
          </p:cNvPr>
          <p:cNvSpPr/>
          <p:nvPr/>
        </p:nvSpPr>
        <p:spPr>
          <a:xfrm>
            <a:off x="3611893" y="2725200"/>
            <a:ext cx="806733" cy="80673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2</a:t>
            </a:r>
            <a:endParaRPr sz="2400" b="1" dirty="0">
              <a:latin typeface="+mj-lt"/>
            </a:endParaRPr>
          </a:p>
        </p:txBody>
      </p:sp>
      <p:sp>
        <p:nvSpPr>
          <p:cNvPr id="14" name="Shape 276">
            <a:extLst>
              <a:ext uri="{FF2B5EF4-FFF2-40B4-BE49-F238E27FC236}">
                <a16:creationId xmlns:a16="http://schemas.microsoft.com/office/drawing/2014/main" id="{AAFFF1E1-4AEC-4A18-92EE-E7731032D781}"/>
              </a:ext>
            </a:extLst>
          </p:cNvPr>
          <p:cNvSpPr/>
          <p:nvPr/>
        </p:nvSpPr>
        <p:spPr>
          <a:xfrm>
            <a:off x="3611893" y="3661200"/>
            <a:ext cx="806733" cy="80673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3</a:t>
            </a:r>
            <a:endParaRPr sz="2400" b="1" dirty="0">
              <a:latin typeface="+mj-lt"/>
            </a:endParaRPr>
          </a:p>
        </p:txBody>
      </p:sp>
      <p:sp>
        <p:nvSpPr>
          <p:cNvPr id="15" name="Shape 279">
            <a:extLst>
              <a:ext uri="{FF2B5EF4-FFF2-40B4-BE49-F238E27FC236}">
                <a16:creationId xmlns:a16="http://schemas.microsoft.com/office/drawing/2014/main" id="{91ABF1EB-9D6F-4B3A-A06D-B4570596228A}"/>
              </a:ext>
            </a:extLst>
          </p:cNvPr>
          <p:cNvSpPr/>
          <p:nvPr/>
        </p:nvSpPr>
        <p:spPr>
          <a:xfrm>
            <a:off x="8197672" y="2725661"/>
            <a:ext cx="806735" cy="80673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</a:t>
            </a:r>
            <a:r>
              <a:rPr lang="tr-TR" sz="2400" b="1" dirty="0">
                <a:latin typeface="+mj-lt"/>
              </a:rPr>
              <a:t>5</a:t>
            </a:r>
            <a:endParaRPr sz="2400" b="1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FE2056-7DF4-4B22-9F1B-E3656AFFDF7D}"/>
              </a:ext>
            </a:extLst>
          </p:cNvPr>
          <p:cNvGrpSpPr/>
          <p:nvPr/>
        </p:nvGrpSpPr>
        <p:grpSpPr>
          <a:xfrm>
            <a:off x="5193178" y="1077180"/>
            <a:ext cx="2819996" cy="4539854"/>
            <a:chOff x="2924175" y="1682750"/>
            <a:chExt cx="2506663" cy="4035425"/>
          </a:xfrm>
        </p:grpSpPr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0CEF016A-46E1-4064-AEFA-9EA92054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BCF1E3C8-76ED-4461-B508-AF30D870B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E906048F-BB38-4D87-9CFA-95D901E89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2C28E6E5-B4F4-46BD-B214-392A9B86A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5">
              <a:extLst>
                <a:ext uri="{FF2B5EF4-FFF2-40B4-BE49-F238E27FC236}">
                  <a16:creationId xmlns:a16="http://schemas.microsoft.com/office/drawing/2014/main" id="{8CAECCDB-3518-4920-9438-035A6F3E7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96">
              <a:extLst>
                <a:ext uri="{FF2B5EF4-FFF2-40B4-BE49-F238E27FC236}">
                  <a16:creationId xmlns:a16="http://schemas.microsoft.com/office/drawing/2014/main" id="{CD913CA4-2F6A-447A-91BC-0675913B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97">
              <a:extLst>
                <a:ext uri="{FF2B5EF4-FFF2-40B4-BE49-F238E27FC236}">
                  <a16:creationId xmlns:a16="http://schemas.microsoft.com/office/drawing/2014/main" id="{0EA00BA3-2F9D-470C-919D-8DB227CA8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4F68E2FF-00BA-4CE5-B6DA-849F77402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99">
              <a:extLst>
                <a:ext uri="{FF2B5EF4-FFF2-40B4-BE49-F238E27FC236}">
                  <a16:creationId xmlns:a16="http://schemas.microsoft.com/office/drawing/2014/main" id="{67350C87-9474-43DF-83D6-66DB23AE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0">
              <a:extLst>
                <a:ext uri="{FF2B5EF4-FFF2-40B4-BE49-F238E27FC236}">
                  <a16:creationId xmlns:a16="http://schemas.microsoft.com/office/drawing/2014/main" id="{EF6DF703-0DEF-434F-A6D3-446842D06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101">
              <a:extLst>
                <a:ext uri="{FF2B5EF4-FFF2-40B4-BE49-F238E27FC236}">
                  <a16:creationId xmlns:a16="http://schemas.microsoft.com/office/drawing/2014/main" id="{6A39CDE3-9913-49B8-BA2A-B92F94F9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2">
              <a:extLst>
                <a:ext uri="{FF2B5EF4-FFF2-40B4-BE49-F238E27FC236}">
                  <a16:creationId xmlns:a16="http://schemas.microsoft.com/office/drawing/2014/main" id="{B0303D44-CBC7-4B9B-8480-087956E3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3">
              <a:extLst>
                <a:ext uri="{FF2B5EF4-FFF2-40B4-BE49-F238E27FC236}">
                  <a16:creationId xmlns:a16="http://schemas.microsoft.com/office/drawing/2014/main" id="{57F48D45-D076-4691-8A32-D831853AE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BECE649F-A788-4351-8FD7-5A389290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Rectangle 105">
              <a:extLst>
                <a:ext uri="{FF2B5EF4-FFF2-40B4-BE49-F238E27FC236}">
                  <a16:creationId xmlns:a16="http://schemas.microsoft.com/office/drawing/2014/main" id="{90284512-B664-43A2-9010-57D522445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06">
              <a:extLst>
                <a:ext uri="{FF2B5EF4-FFF2-40B4-BE49-F238E27FC236}">
                  <a16:creationId xmlns:a16="http://schemas.microsoft.com/office/drawing/2014/main" id="{92E9F17B-08EE-418D-BB28-F4B18A27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07">
              <a:extLst>
                <a:ext uri="{FF2B5EF4-FFF2-40B4-BE49-F238E27FC236}">
                  <a16:creationId xmlns:a16="http://schemas.microsoft.com/office/drawing/2014/main" id="{93B2EFA5-E1C6-42D0-B633-2C805752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E9AECBA-D6E3-4812-B76A-0C81D0C78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D014C09D-DBF8-4B0D-A524-0E45ABFF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3999855A-71D0-45FC-9770-5F2F68BB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3EB3355B-CC51-4045-91F4-8397F65F9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5E0D7DE1-7338-4AB7-BD4B-34367C99A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41A8785D-CE8E-4D66-B090-A50D4284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4">
              <a:extLst>
                <a:ext uri="{FF2B5EF4-FFF2-40B4-BE49-F238E27FC236}">
                  <a16:creationId xmlns:a16="http://schemas.microsoft.com/office/drawing/2014/main" id="{C07B1524-8FCF-4F96-B1D4-335D214B5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15">
              <a:extLst>
                <a:ext uri="{FF2B5EF4-FFF2-40B4-BE49-F238E27FC236}">
                  <a16:creationId xmlns:a16="http://schemas.microsoft.com/office/drawing/2014/main" id="{209F8D10-828F-4BC1-818A-504023A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16">
              <a:extLst>
                <a:ext uri="{FF2B5EF4-FFF2-40B4-BE49-F238E27FC236}">
                  <a16:creationId xmlns:a16="http://schemas.microsoft.com/office/drawing/2014/main" id="{D31BCDCF-544A-4C52-8A64-8C3D1B1A2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17">
              <a:extLst>
                <a:ext uri="{FF2B5EF4-FFF2-40B4-BE49-F238E27FC236}">
                  <a16:creationId xmlns:a16="http://schemas.microsoft.com/office/drawing/2014/main" id="{EE9F0B34-1BCC-4E60-827D-C8C3E7862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8">
              <a:extLst>
                <a:ext uri="{FF2B5EF4-FFF2-40B4-BE49-F238E27FC236}">
                  <a16:creationId xmlns:a16="http://schemas.microsoft.com/office/drawing/2014/main" id="{7EAD4692-77FC-4D9D-8502-0D51D4A4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D47A0E0E-BF5D-4C56-B95F-3BFB7467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07">
              <a:extLst>
                <a:ext uri="{FF2B5EF4-FFF2-40B4-BE49-F238E27FC236}">
                  <a16:creationId xmlns:a16="http://schemas.microsoft.com/office/drawing/2014/main" id="{72F08EA2-E40C-47CF-8B0C-0EFD94485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3">
              <a:extLst>
                <a:ext uri="{FF2B5EF4-FFF2-40B4-BE49-F238E27FC236}">
                  <a16:creationId xmlns:a16="http://schemas.microsoft.com/office/drawing/2014/main" id="{6EE76CBF-7D9E-4F45-BAFA-C327CD68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16">
              <a:extLst>
                <a:ext uri="{FF2B5EF4-FFF2-40B4-BE49-F238E27FC236}">
                  <a16:creationId xmlns:a16="http://schemas.microsoft.com/office/drawing/2014/main" id="{88BE2571-7FDB-4ED1-AA46-C2CE1BDE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317">
              <a:extLst>
                <a:ext uri="{FF2B5EF4-FFF2-40B4-BE49-F238E27FC236}">
                  <a16:creationId xmlns:a16="http://schemas.microsoft.com/office/drawing/2014/main" id="{05A9D839-91D7-474D-89F4-0B64FB72B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318">
              <a:extLst>
                <a:ext uri="{FF2B5EF4-FFF2-40B4-BE49-F238E27FC236}">
                  <a16:creationId xmlns:a16="http://schemas.microsoft.com/office/drawing/2014/main" id="{74E40673-5BB3-4BA1-816D-E78AEA28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0BC9D95D-C0F3-4F8E-B052-4D463DD3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320">
              <a:extLst>
                <a:ext uri="{FF2B5EF4-FFF2-40B4-BE49-F238E27FC236}">
                  <a16:creationId xmlns:a16="http://schemas.microsoft.com/office/drawing/2014/main" id="{E96F39BF-E3F1-4170-A23C-909532EBE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EE7135-E38F-4F58-A4F1-71C0B6931C4C}"/>
              </a:ext>
            </a:extLst>
          </p:cNvPr>
          <p:cNvGrpSpPr/>
          <p:nvPr/>
        </p:nvGrpSpPr>
        <p:grpSpPr>
          <a:xfrm>
            <a:off x="1416331" y="2054443"/>
            <a:ext cx="1833181" cy="2164236"/>
            <a:chOff x="1780769" y="2391419"/>
            <a:chExt cx="1629492" cy="192376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AF75B5-95F5-464B-B876-A943408CEA37}"/>
                </a:ext>
              </a:extLst>
            </p:cNvPr>
            <p:cNvSpPr txBox="1"/>
            <p:nvPr/>
          </p:nvSpPr>
          <p:spPr>
            <a:xfrm>
              <a:off x="2016559" y="2391419"/>
              <a:ext cx="138812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Company Profile</a:t>
              </a:r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1B2432-05F4-4DAC-88E2-B5812D48F47B}"/>
                </a:ext>
              </a:extLst>
            </p:cNvPr>
            <p:cNvSpPr txBox="1"/>
            <p:nvPr/>
          </p:nvSpPr>
          <p:spPr>
            <a:xfrm>
              <a:off x="1780769" y="3226443"/>
              <a:ext cx="162391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Problem Statement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E955F19-284E-41CA-9CF5-44526001EE98}"/>
                </a:ext>
              </a:extLst>
            </p:cNvPr>
            <p:cNvSpPr txBox="1"/>
            <p:nvPr/>
          </p:nvSpPr>
          <p:spPr>
            <a:xfrm>
              <a:off x="2461571" y="4007408"/>
              <a:ext cx="9486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tr-TR" dirty="0"/>
                <a:t>Objectives 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55DB86-B561-41CF-BD78-000B113A1193}"/>
              </a:ext>
            </a:extLst>
          </p:cNvPr>
          <p:cNvGrpSpPr/>
          <p:nvPr/>
        </p:nvGrpSpPr>
        <p:grpSpPr>
          <a:xfrm>
            <a:off x="9177900" y="1961892"/>
            <a:ext cx="1943479" cy="1306529"/>
            <a:chOff x="1022849" y="2441467"/>
            <a:chExt cx="1727536" cy="10345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DB7CA9-9324-4887-9C0F-6F187CCB5752}"/>
                </a:ext>
              </a:extLst>
            </p:cNvPr>
            <p:cNvSpPr txBox="1"/>
            <p:nvPr/>
          </p:nvSpPr>
          <p:spPr>
            <a:xfrm>
              <a:off x="1022849" y="2441467"/>
              <a:ext cx="1727536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Solution Approaches</a:t>
              </a:r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791E3B-7FE3-451A-9B78-CF980FA25064}"/>
                </a:ext>
              </a:extLst>
            </p:cNvPr>
            <p:cNvSpPr txBox="1"/>
            <p:nvPr/>
          </p:nvSpPr>
          <p:spPr>
            <a:xfrm>
              <a:off x="1022849" y="3201867"/>
              <a:ext cx="486171" cy="27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tr-TR" dirty="0"/>
                <a:t>Plans</a:t>
              </a:r>
              <a:endParaRPr lang="en-US" dirty="0"/>
            </a:p>
          </p:txBody>
        </p:sp>
      </p:grpSp>
      <p:sp>
        <p:nvSpPr>
          <p:cNvPr id="74" name="Shape 282">
            <a:extLst>
              <a:ext uri="{FF2B5EF4-FFF2-40B4-BE49-F238E27FC236}">
                <a16:creationId xmlns:a16="http://schemas.microsoft.com/office/drawing/2014/main" id="{B0B213D5-4021-4A22-B2A1-62EAD6A2C864}"/>
              </a:ext>
            </a:extLst>
          </p:cNvPr>
          <p:cNvSpPr/>
          <p:nvPr/>
        </p:nvSpPr>
        <p:spPr>
          <a:xfrm>
            <a:off x="8197672" y="3660201"/>
            <a:ext cx="806400" cy="806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40C68A-2855-4954-957B-A09144F37223}"/>
              </a:ext>
            </a:extLst>
          </p:cNvPr>
          <p:cNvSpPr txBox="1"/>
          <p:nvPr/>
        </p:nvSpPr>
        <p:spPr>
          <a:xfrm>
            <a:off x="9177900" y="3861297"/>
            <a:ext cx="1063110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tr-TR" dirty="0"/>
              <a:t>Conclusion</a:t>
            </a:r>
            <a:endParaRPr lang="en-US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D4899EF-6E22-43C7-A9EB-9A7E48B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Presentation Outline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90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19B0822-3F48-4B51-A6D9-ADED5C45048E}"/>
              </a:ext>
            </a:extLst>
          </p:cNvPr>
          <p:cNvSpPr/>
          <p:nvPr/>
        </p:nvSpPr>
        <p:spPr>
          <a:xfrm rot="20171515">
            <a:off x="4942519" y="2806295"/>
            <a:ext cx="1324461" cy="17321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D3FFD21-4B5F-4F71-9789-50D5DF64B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7645" y="1372926"/>
            <a:ext cx="2629593" cy="1995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AEF0A6-7887-4E99-9CC1-E31A080BE483}"/>
              </a:ext>
            </a:extLst>
          </p:cNvPr>
          <p:cNvSpPr txBox="1"/>
          <p:nvPr/>
        </p:nvSpPr>
        <p:spPr>
          <a:xfrm>
            <a:off x="9683050" y="3288588"/>
            <a:ext cx="1970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50 Hz &lt; fn &lt; 20 kHz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C700A-0E45-46E4-B8B8-B4594DBB9BF7}"/>
              </a:ext>
            </a:extLst>
          </p:cNvPr>
          <p:cNvSpPr txBox="1"/>
          <p:nvPr/>
        </p:nvSpPr>
        <p:spPr>
          <a:xfrm>
            <a:off x="6288539" y="1415791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7BCA03-0548-44AD-B0E8-4B3D70FA6B4E}"/>
              </a:ext>
            </a:extLst>
          </p:cNvPr>
          <p:cNvSpPr txBox="1"/>
          <p:nvPr/>
        </p:nvSpPr>
        <p:spPr>
          <a:xfrm>
            <a:off x="10332760" y="1351202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6FA94-FCD5-4A25-B173-D4B5B869E1D6}"/>
              </a:ext>
            </a:extLst>
          </p:cNvPr>
          <p:cNvSpPr txBox="1"/>
          <p:nvPr/>
        </p:nvSpPr>
        <p:spPr>
          <a:xfrm>
            <a:off x="8646995" y="1080286"/>
            <a:ext cx="5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FSK</a:t>
            </a:r>
          </a:p>
        </p:txBody>
      </p:sp>
    </p:spTree>
    <p:extLst>
      <p:ext uri="{BB962C8B-B14F-4D97-AF65-F5344CB8AC3E}">
        <p14:creationId xmlns:p14="http://schemas.microsoft.com/office/powerpoint/2010/main" val="2797354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5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8F011FC-B876-46FC-8F72-2204EA517AF5}"/>
              </a:ext>
            </a:extLst>
          </p:cNvPr>
          <p:cNvSpPr/>
          <p:nvPr/>
        </p:nvSpPr>
        <p:spPr>
          <a:xfrm>
            <a:off x="4994087" y="3924102"/>
            <a:ext cx="939338" cy="137392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209648-102B-4137-AAB5-898F20294650}"/>
              </a:ext>
            </a:extLst>
          </p:cNvPr>
          <p:cNvSpPr txBox="1"/>
          <p:nvPr/>
        </p:nvSpPr>
        <p:spPr>
          <a:xfrm>
            <a:off x="5919354" y="3822643"/>
            <a:ext cx="2259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87.5 MHz &lt; fc &lt; 108 MHz</a:t>
            </a:r>
          </a:p>
        </p:txBody>
      </p:sp>
    </p:spTree>
    <p:extLst>
      <p:ext uri="{BB962C8B-B14F-4D97-AF65-F5344CB8AC3E}">
        <p14:creationId xmlns:p14="http://schemas.microsoft.com/office/powerpoint/2010/main" val="4017195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6E9E63-664A-4D9E-A00C-D681C3392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80" t="46811" r="5219" b="1673"/>
          <a:stretch/>
        </p:blipFill>
        <p:spPr>
          <a:xfrm>
            <a:off x="6537031" y="2055814"/>
            <a:ext cx="2935560" cy="25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7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Controller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900786" y="1682748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Button Press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023971" y="1639997"/>
            <a:ext cx="1970116" cy="307072"/>
          </a:xfrm>
          <a:prstGeom prst="wedgeRectCallout">
            <a:avLst>
              <a:gd name="adj1" fmla="val -79641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 command is generated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904704" y="2366180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017520" y="2236368"/>
            <a:ext cx="1970116" cy="307072"/>
          </a:xfrm>
          <a:prstGeom prst="wedgeRectCallout">
            <a:avLst>
              <a:gd name="adj1" fmla="val -79905"/>
              <a:gd name="adj2" fmla="val 65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901477" y="3021521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003235" y="2749286"/>
            <a:ext cx="1970116" cy="649205"/>
          </a:xfrm>
          <a:prstGeom prst="wedgeRectCallout">
            <a:avLst>
              <a:gd name="adj1" fmla="val -79483"/>
              <a:gd name="adj2" fmla="val 377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command is interpreted and a sine wave is generated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904704" y="3680106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023971" y="3618540"/>
            <a:ext cx="1970116" cy="649205"/>
          </a:xfrm>
          <a:prstGeom prst="wedgeRectCallout">
            <a:avLst>
              <a:gd name="adj1" fmla="val -81171"/>
              <a:gd name="adj2" fmla="val 6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sine wave is FM modulated with pre-chosen fc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901477" y="4327750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Raspberry Pi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017520" y="4475609"/>
            <a:ext cx="1970116" cy="551924"/>
          </a:xfrm>
          <a:prstGeom prst="wedgeRectCallout">
            <a:avLst>
              <a:gd name="adj1" fmla="val -79061"/>
              <a:gd name="adj2" fmla="val -190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modulated signal is fed to an external antenna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E3B6B1-413D-4D56-93B9-E84F062015F7}"/>
              </a:ext>
            </a:extLst>
          </p:cNvPr>
          <p:cNvSpPr/>
          <p:nvPr/>
        </p:nvSpPr>
        <p:spPr>
          <a:xfrm>
            <a:off x="904704" y="4986336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B5C6CFE-81D6-4A22-B401-C4BDEE68E1CF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3233598" y="3765565"/>
            <a:ext cx="372558" cy="355760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1637155" y="2060579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1637846" y="2713331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637846" y="3368672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1637846" y="4015584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1637846" y="4699505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92730A0D-62B4-4ADB-AD91-B2286699319B}"/>
              </a:ext>
            </a:extLst>
          </p:cNvPr>
          <p:cNvSpPr/>
          <p:nvPr/>
        </p:nvSpPr>
        <p:spPr>
          <a:xfrm>
            <a:off x="6176982" y="4944368"/>
            <a:ext cx="1810683" cy="455689"/>
          </a:xfrm>
          <a:prstGeom prst="wedgeRectCallout">
            <a:avLst>
              <a:gd name="adj1" fmla="val -66539"/>
              <a:gd name="adj2" fmla="val 1040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Generated FM wave is transmitter to air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5198682" y="5037890"/>
            <a:ext cx="547094" cy="1324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D65AA1-7AB1-4F75-8285-1A43205F6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545" y="1084866"/>
            <a:ext cx="3057654" cy="32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72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486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74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3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33814-E122-4B4D-83FE-3634E7530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689" y="1542980"/>
            <a:ext cx="3607724" cy="36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AFF172-900D-41D5-B063-EC37A49DA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77" y="1625342"/>
            <a:ext cx="3134347" cy="31343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37A340-06EC-4DDB-AAC9-9C64AEB6B044}"/>
              </a:ext>
            </a:extLst>
          </p:cNvPr>
          <p:cNvSpPr txBox="1"/>
          <p:nvPr/>
        </p:nvSpPr>
        <p:spPr>
          <a:xfrm>
            <a:off x="6338717" y="4792439"/>
            <a:ext cx="397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Provides FM demodulation and automatic gain control (AGC)</a:t>
            </a:r>
          </a:p>
        </p:txBody>
      </p:sp>
    </p:spTree>
    <p:extLst>
      <p:ext uri="{BB962C8B-B14F-4D97-AF65-F5344CB8AC3E}">
        <p14:creationId xmlns:p14="http://schemas.microsoft.com/office/powerpoint/2010/main" val="378079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Shareholders</a:t>
            </a:r>
            <a:endParaRPr lang="en-US" sz="3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FATOOOO GELCEK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073CD3-2873-447C-96EF-46CCD376E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6484"/>
              </p:ext>
            </p:extLst>
          </p:nvPr>
        </p:nvGraphicFramePr>
        <p:xfrm>
          <a:off x="1453202" y="4792220"/>
          <a:ext cx="9285595" cy="1146287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0000" endA="300" endPos="55000" dir="5400000" sy="-100000" algn="bl" rotWithShape="0"/>
                </a:effectLst>
                <a:tableStyleId>{5C22544A-7EE6-4342-B048-85BDC9FD1C3A}</a:tableStyleId>
              </a:tblPr>
              <a:tblGrid>
                <a:gridCol w="1857119">
                  <a:extLst>
                    <a:ext uri="{9D8B030D-6E8A-4147-A177-3AD203B41FA5}">
                      <a16:colId xmlns:a16="http://schemas.microsoft.com/office/drawing/2014/main" val="1942019218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523637432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969450737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1465242996"/>
                    </a:ext>
                  </a:extLst>
                </a:gridCol>
                <a:gridCol w="1857119">
                  <a:extLst>
                    <a:ext uri="{9D8B030D-6E8A-4147-A177-3AD203B41FA5}">
                      <a16:colId xmlns:a16="http://schemas.microsoft.com/office/drawing/2014/main" val="2573167409"/>
                    </a:ext>
                  </a:extLst>
                </a:gridCol>
              </a:tblGrid>
              <a:tr h="1146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EO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Fatma Nur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ARABACI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2030047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CMO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Berkay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GÖKSU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2030757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Furkan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Bahadır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ELİK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2030518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CF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Aycan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BEYENİR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2030328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İrem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COŞKUN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67840" algn="l"/>
                        </a:tabLst>
                      </a:pPr>
                      <a:r>
                        <a:rPr lang="tr-TR" sz="1400" dirty="0">
                          <a:solidFill>
                            <a:schemeClr val="tx1"/>
                          </a:solidFill>
                          <a:effectLst/>
                        </a:rPr>
                        <a:t>2030419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8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3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F981A-DFFB-4BFB-8036-E991B606B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80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ACB84-E044-49F4-AA1D-14B59898F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3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72E71E-9A83-4222-919C-A797A910A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1685056"/>
            <a:ext cx="3812218" cy="2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6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A1FF8-B79A-41BF-B857-F6C4A0BF1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25" y="1666006"/>
            <a:ext cx="2675111" cy="2354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C50F2C-0C4C-418F-ACB5-96E7E60A6746}"/>
              </a:ext>
            </a:extLst>
          </p:cNvPr>
          <p:cNvSpPr txBox="1"/>
          <p:nvPr/>
        </p:nvSpPr>
        <p:spPr>
          <a:xfrm>
            <a:off x="7224688" y="4192415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Frequency = 1/Period</a:t>
            </a:r>
          </a:p>
        </p:txBody>
      </p:sp>
    </p:spTree>
    <p:extLst>
      <p:ext uri="{BB962C8B-B14F-4D97-AF65-F5344CB8AC3E}">
        <p14:creationId xmlns:p14="http://schemas.microsoft.com/office/powerpoint/2010/main" val="4122795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55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D4E698-C6A4-41CA-B09B-A7C7349D2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3940" y="2184465"/>
            <a:ext cx="2629593" cy="19957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3B9C79-F3CE-44BD-8DBD-96A9F484250C}"/>
              </a:ext>
            </a:extLst>
          </p:cNvPr>
          <p:cNvSpPr txBox="1"/>
          <p:nvPr/>
        </p:nvSpPr>
        <p:spPr>
          <a:xfrm>
            <a:off x="9780254" y="2128530"/>
            <a:ext cx="1383584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1st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2nd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3rd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4th command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5th command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0E917C-73FD-4109-9E98-FE77721B47DC}"/>
              </a:ext>
            </a:extLst>
          </p:cNvPr>
          <p:cNvSpPr txBox="1"/>
          <p:nvPr/>
        </p:nvSpPr>
        <p:spPr>
          <a:xfrm>
            <a:off x="6832523" y="2166307"/>
            <a:ext cx="44888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dirty="0"/>
              <a:t>f1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f2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f3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f4</a:t>
            </a:r>
          </a:p>
          <a:p>
            <a:pPr>
              <a:lnSpc>
                <a:spcPct val="150000"/>
              </a:lnSpc>
            </a:pPr>
            <a:r>
              <a:rPr lang="tr-TR" sz="1600" dirty="0"/>
              <a:t>f5</a:t>
            </a:r>
          </a:p>
          <a:p>
            <a:pPr>
              <a:lnSpc>
                <a:spcPct val="150000"/>
              </a:lnSpc>
            </a:pP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8907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551178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Robot Side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F94C-5564-44AD-ADC1-689D2E7669C8}"/>
              </a:ext>
            </a:extLst>
          </p:cNvPr>
          <p:cNvSpPr/>
          <p:nvPr/>
        </p:nvSpPr>
        <p:spPr>
          <a:xfrm>
            <a:off x="1561407" y="1752036"/>
            <a:ext cx="1472738" cy="3778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Antenna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E10F48-7164-41A4-9B82-B0D28EC1F387}"/>
              </a:ext>
            </a:extLst>
          </p:cNvPr>
          <p:cNvSpPr/>
          <p:nvPr/>
        </p:nvSpPr>
        <p:spPr>
          <a:xfrm>
            <a:off x="3684592" y="1709285"/>
            <a:ext cx="2157198" cy="307072"/>
          </a:xfrm>
          <a:prstGeom prst="wedgeRectCallout">
            <a:avLst>
              <a:gd name="adj1" fmla="val -76944"/>
              <a:gd name="adj2" fmla="val 644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Transmitted FM wave received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8BF20-7392-46D7-89E5-93BC2A7ACD1B}"/>
              </a:ext>
            </a:extLst>
          </p:cNvPr>
          <p:cNvSpPr/>
          <p:nvPr/>
        </p:nvSpPr>
        <p:spPr>
          <a:xfrm>
            <a:off x="1565325" y="2435468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FM Radio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EFA6535-EE02-498D-A841-244D99E57F83}"/>
              </a:ext>
            </a:extLst>
          </p:cNvPr>
          <p:cNvSpPr/>
          <p:nvPr/>
        </p:nvSpPr>
        <p:spPr>
          <a:xfrm>
            <a:off x="3663856" y="2208992"/>
            <a:ext cx="2181163" cy="517042"/>
          </a:xfrm>
          <a:prstGeom prst="wedgeRectCallout">
            <a:avLst>
              <a:gd name="adj1" fmla="val -77237"/>
              <a:gd name="adj2" fmla="val 528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Received FM wave demodulated and gain controlled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F1AA2-C54D-4BE0-AF6B-CF0878E1F5A3}"/>
              </a:ext>
            </a:extLst>
          </p:cNvPr>
          <p:cNvSpPr/>
          <p:nvPr/>
        </p:nvSpPr>
        <p:spPr>
          <a:xfrm>
            <a:off x="1562098" y="3090809"/>
            <a:ext cx="1472738" cy="3471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Arduino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17C7427-EE2B-41D6-9DD0-465EA5B334A2}"/>
              </a:ext>
            </a:extLst>
          </p:cNvPr>
          <p:cNvSpPr/>
          <p:nvPr/>
        </p:nvSpPr>
        <p:spPr>
          <a:xfrm>
            <a:off x="3663855" y="2978151"/>
            <a:ext cx="2177935" cy="489628"/>
          </a:xfrm>
          <a:prstGeom prst="wedgeRectCallout">
            <a:avLst>
              <a:gd name="adj1" fmla="val -77193"/>
              <a:gd name="adj2" fmla="val 4113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Demodulated FSK signal received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AC9D9C-D25D-4518-855B-74BC7598F468}"/>
              </a:ext>
            </a:extLst>
          </p:cNvPr>
          <p:cNvSpPr/>
          <p:nvPr/>
        </p:nvSpPr>
        <p:spPr>
          <a:xfrm>
            <a:off x="1565325" y="3749394"/>
            <a:ext cx="1472738" cy="3354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046650-FD19-4F75-80B3-EE7F97D48904}"/>
              </a:ext>
            </a:extLst>
          </p:cNvPr>
          <p:cNvSpPr/>
          <p:nvPr/>
        </p:nvSpPr>
        <p:spPr>
          <a:xfrm>
            <a:off x="3684592" y="3687829"/>
            <a:ext cx="2157198" cy="551924"/>
          </a:xfrm>
          <a:prstGeom prst="wedgeRectCallout">
            <a:avLst>
              <a:gd name="adj1" fmla="val -77703"/>
              <a:gd name="adj2" fmla="val 141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FSK signal interpreted and its frequency is obtained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0F0C1-C5BF-49F8-8404-292B6F6BA2A3}"/>
              </a:ext>
            </a:extLst>
          </p:cNvPr>
          <p:cNvSpPr/>
          <p:nvPr/>
        </p:nvSpPr>
        <p:spPr>
          <a:xfrm>
            <a:off x="1562098" y="4397038"/>
            <a:ext cx="1472738" cy="3717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4B0CB519-192F-4E05-9B07-C62EBFB423DD}"/>
              </a:ext>
            </a:extLst>
          </p:cNvPr>
          <p:cNvSpPr/>
          <p:nvPr/>
        </p:nvSpPr>
        <p:spPr>
          <a:xfrm>
            <a:off x="3684592" y="4397038"/>
            <a:ext cx="2160427" cy="489628"/>
          </a:xfrm>
          <a:prstGeom prst="wedgeRectCallout">
            <a:avLst>
              <a:gd name="adj1" fmla="val -78056"/>
              <a:gd name="adj2" fmla="val 155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received based on received frequency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83B30D-DF68-449C-B9ED-2AB72A14E6A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297776" y="2129867"/>
            <a:ext cx="3918" cy="305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478E53-ED7B-48B1-A41E-8D686A3A49A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2298467" y="2782619"/>
            <a:ext cx="3227" cy="308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009981-F4C3-49DB-A0EC-ACBC99638B34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>
            <a:off x="2298467" y="3437960"/>
            <a:ext cx="3227" cy="31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CE1969F-44B8-4F4C-B89B-D158E9D12E9A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flipH="1">
            <a:off x="2298467" y="4084872"/>
            <a:ext cx="3227" cy="31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39B224-507A-47D6-BBF7-53865A816CE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298467" y="4768793"/>
            <a:ext cx="3227" cy="28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59E0634B-3D74-4C67-B39D-13765F017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/>
          <a:stretch/>
        </p:blipFill>
        <p:spPr>
          <a:xfrm>
            <a:off x="856903" y="1542980"/>
            <a:ext cx="328861" cy="79594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F2CBD57-22B0-495E-94B7-B545B721C53C}"/>
              </a:ext>
            </a:extLst>
          </p:cNvPr>
          <p:cNvSpPr/>
          <p:nvPr/>
        </p:nvSpPr>
        <p:spPr>
          <a:xfrm>
            <a:off x="1561407" y="5041785"/>
            <a:ext cx="1472738" cy="3717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Program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617C47-9477-4A05-A018-0290477732B8}"/>
              </a:ext>
            </a:extLst>
          </p:cNvPr>
          <p:cNvSpPr/>
          <p:nvPr/>
        </p:nvSpPr>
        <p:spPr>
          <a:xfrm>
            <a:off x="3684592" y="5136461"/>
            <a:ext cx="2157198" cy="288552"/>
          </a:xfrm>
          <a:prstGeom prst="wedgeRectCallout">
            <a:avLst>
              <a:gd name="adj1" fmla="val -77292"/>
              <a:gd name="adj2" fmla="val 414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The command is executed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43DF13-628E-4BDD-A5B3-E2A3888B37B8}"/>
              </a:ext>
            </a:extLst>
          </p:cNvPr>
          <p:cNvSpPr/>
          <p:nvPr/>
        </p:nvSpPr>
        <p:spPr>
          <a:xfrm>
            <a:off x="6953646" y="2764499"/>
            <a:ext cx="345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AHEAD!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619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763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CFO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AYCAN BEYENİR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64B2D484-5430-4E0B-A523-C7F0982AE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1" y="846093"/>
            <a:ext cx="3156357" cy="37815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5668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A9D572B-74B9-4C37-87C7-0588756DDE50}"/>
              </a:ext>
            </a:extLst>
          </p:cNvPr>
          <p:cNvSpPr txBox="1">
            <a:spLocks/>
          </p:cNvSpPr>
          <p:nvPr/>
        </p:nvSpPr>
        <p:spPr>
          <a:xfrm>
            <a:off x="795020" y="873125"/>
            <a:ext cx="10601960" cy="412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 Information Transmission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Communication Subsystem 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Supply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Subsystem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1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provide creative and reliable solutions that fulfill the needs of industry in the field of Industrial robot applications.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Vision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 become the most compelling technology company by driving the </a:t>
            </a:r>
            <a:r>
              <a:rPr lang="tr-TR" dirty="0"/>
              <a:t>i</a:t>
            </a:r>
            <a:r>
              <a:rPr lang="en-US" dirty="0" err="1"/>
              <a:t>ndustry’s</a:t>
            </a:r>
            <a:r>
              <a:rPr lang="en-US" dirty="0"/>
              <a:t> transition to smart manufacturing.</a:t>
            </a:r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A64DDF9-A72F-4BD2-BF4B-774B974FEC7B}"/>
              </a:ext>
            </a:extLst>
          </p:cNvPr>
          <p:cNvSpPr txBox="1">
            <a:spLocks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000" dirty="0">
                <a:latin typeface="+mn-lt"/>
              </a:rPr>
              <a:t>COMPANY PROFILE</a:t>
            </a:r>
            <a:br>
              <a:rPr lang="tr-TR" dirty="0">
                <a:latin typeface="+mn-lt"/>
              </a:rPr>
            </a:br>
            <a:r>
              <a:rPr lang="tr-TR" sz="3400" dirty="0">
                <a:latin typeface="+mn-lt"/>
              </a:rPr>
              <a:t>Mission &amp; Vision</a:t>
            </a:r>
            <a:endParaRPr lang="en-US" sz="3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9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34791150-E03C-4479-92B7-7AAE0DAF12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774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  <a:cs typeface="Calibri" panose="020F0502020204030204" pitchFamily="34" charset="0"/>
              </a:rPr>
              <a:t>Communication Subsystem</a:t>
            </a:r>
            <a:r>
              <a:rPr lang="tr-TR" dirty="0">
                <a:latin typeface="+mn-lt"/>
                <a:cs typeface="Calibri" panose="020F0502020204030204" pitchFamily="34" charset="0"/>
              </a:rPr>
              <a:t>:</a:t>
            </a:r>
            <a:r>
              <a:rPr lang="en-US" dirty="0">
                <a:latin typeface="+mn-lt"/>
                <a:cs typeface="Calibri" panose="020F0502020204030204" pitchFamily="34" charset="0"/>
              </a:rPr>
              <a:t> </a:t>
            </a:r>
            <a:br>
              <a:rPr lang="en-US" dirty="0">
                <a:latin typeface="+mn-lt"/>
                <a:cs typeface="Calibri" panose="020F0502020204030204" pitchFamily="34" charset="0"/>
              </a:rPr>
            </a:br>
            <a:r>
              <a:rPr lang="en-US" dirty="0">
                <a:latin typeface="+mn-lt"/>
                <a:cs typeface="Calibri" panose="020F0502020204030204" pitchFamily="34" charset="0"/>
              </a:rPr>
              <a:t>Visual Information Transmission</a:t>
            </a: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2899E5DD-7F61-4C42-961C-70F9B08EAE9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/>
              <a:t>The system must;</a:t>
            </a:r>
          </a:p>
          <a:p>
            <a:r>
              <a:rPr lang="tr-TR"/>
              <a:t>Transfer all necessary information,</a:t>
            </a:r>
          </a:p>
          <a:p>
            <a:r>
              <a:rPr lang="tr-TR"/>
              <a:t>Introduce minimum transmission delay,</a:t>
            </a:r>
          </a:p>
          <a:p>
            <a:r>
              <a:rPr lang="tr-TR"/>
              <a:t>Provide stable flow of information,</a:t>
            </a:r>
          </a:p>
          <a:p>
            <a:r>
              <a:rPr lang="tr-TR"/>
              <a:t>Inexpensive.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9289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49C4169D-B5A2-4DBF-A718-70AF8705F5ED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  <p:pic>
        <p:nvPicPr>
          <p:cNvPr id="12" name="İçerik Yer Tutucusu 3" descr="AKK KC03 Transmitter ile ilgili gÃ¶rsel sonucu">
            <a:extLst>
              <a:ext uri="{FF2B5EF4-FFF2-40B4-BE49-F238E27FC236}">
                <a16:creationId xmlns:a16="http://schemas.microsoft.com/office/drawing/2014/main" id="{316DBA40-7A61-485F-80BD-C8EEED6D2B2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6368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1A7B2567-6A26-4CB7-BAC1-1D2E820EC37A}"/>
              </a:ext>
            </a:extLst>
          </p:cNvPr>
          <p:cNvSpPr txBox="1"/>
          <p:nvPr/>
        </p:nvSpPr>
        <p:spPr>
          <a:xfrm>
            <a:off x="203200" y="5477212"/>
            <a:ext cx="53949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AKK KC03 FPV Camera with 600MW Transmitter (n.d.). Retrieved from </a:t>
            </a:r>
            <a:r>
              <a:rPr lang="en-US" sz="800" u="sng" dirty="0">
                <a:hlinkClick r:id="rId6"/>
              </a:rPr>
              <a:t>https://www.akktek.com/akk-kc03.html</a:t>
            </a:r>
            <a:endParaRPr lang="tr-TR" sz="800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76F0D15-4258-47A9-81FA-650DA1548D0B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FPV </a:t>
            </a:r>
            <a:r>
              <a:rPr lang="tr-TR" sz="2400" dirty="0" err="1"/>
              <a:t>Camera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600mW </a:t>
            </a:r>
            <a:r>
              <a:rPr lang="tr-TR" sz="2400" dirty="0" err="1"/>
              <a:t>transmitter</a:t>
            </a:r>
            <a:endParaRPr lang="tr-TR" sz="2400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076ABA5-5B55-4CF4-A944-F581FA58AE81}"/>
              </a:ext>
            </a:extLst>
          </p:cNvPr>
          <p:cNvSpPr txBox="1"/>
          <p:nvPr/>
        </p:nvSpPr>
        <p:spPr>
          <a:xfrm>
            <a:off x="6228080" y="2177326"/>
            <a:ext cx="512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module</a:t>
            </a:r>
            <a:r>
              <a:rPr lang="tr-TR" sz="2400" dirty="0"/>
              <a:t> </a:t>
            </a:r>
            <a:r>
              <a:rPr lang="tr-TR" sz="2400" dirty="0" err="1"/>
              <a:t>provide</a:t>
            </a:r>
            <a:r>
              <a:rPr lang="tr-TR" sz="2400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H</a:t>
            </a:r>
            <a:r>
              <a:rPr lang="en-US" sz="2400" dirty="0" err="1"/>
              <a:t>igh</a:t>
            </a:r>
            <a:r>
              <a:rPr lang="en-US" sz="2400" dirty="0"/>
              <a:t> quality video acquisition and transmission 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A</a:t>
            </a:r>
            <a:r>
              <a:rPr lang="en-US" sz="2400" dirty="0" err="1"/>
              <a:t>pproximately</a:t>
            </a:r>
            <a:r>
              <a:rPr lang="en-US" sz="2400" dirty="0"/>
              <a:t> zero delay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Stable</a:t>
            </a:r>
            <a:r>
              <a:rPr lang="tr-TR" sz="2400" dirty="0"/>
              <a:t> video </a:t>
            </a:r>
            <a:r>
              <a:rPr lang="tr-TR" sz="2400" dirty="0" err="1"/>
              <a:t>stream</a:t>
            </a:r>
            <a:r>
              <a:rPr lang="tr-TR" sz="2400" dirty="0"/>
              <a:t> </a:t>
            </a:r>
            <a:r>
              <a:rPr lang="tr-TR" sz="2400" dirty="0" err="1"/>
              <a:t>over</a:t>
            </a:r>
            <a:r>
              <a:rPr lang="tr-TR" sz="2400" dirty="0"/>
              <a:t> 30+ </a:t>
            </a:r>
            <a:r>
              <a:rPr lang="tr-TR" sz="2400" dirty="0" err="1"/>
              <a:t>meter</a:t>
            </a:r>
            <a:endParaRPr lang="tr-T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r-TR" sz="2400" dirty="0"/>
              <a:t>L</a:t>
            </a:r>
            <a:r>
              <a:rPr lang="en-US" sz="2400" dirty="0"/>
              <a:t>ow cost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463342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6" descr="wireless receiver symbol ile ilgili gÃ¶rsel sonucu">
            <a:extLst>
              <a:ext uri="{FF2B5EF4-FFF2-40B4-BE49-F238E27FC236}">
                <a16:creationId xmlns:a16="http://schemas.microsoft.com/office/drawing/2014/main" id="{DF424377-B7DB-4348-82CD-3EEA783A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80" y="1466150"/>
            <a:ext cx="866140" cy="86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ifi png ile ilgili gÃ¶rsel sonucu">
            <a:extLst>
              <a:ext uri="{FF2B5EF4-FFF2-40B4-BE49-F238E27FC236}">
                <a16:creationId xmlns:a16="http://schemas.microsoft.com/office/drawing/2014/main" id="{828C649A-5468-4B79-B468-E448276D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9760" y="1820479"/>
            <a:ext cx="93472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Unvan 1">
            <a:extLst>
              <a:ext uri="{FF2B5EF4-FFF2-40B4-BE49-F238E27FC236}">
                <a16:creationId xmlns:a16="http://schemas.microsoft.com/office/drawing/2014/main" id="{6E66C8B0-DCDF-4EF0-A9D4-3ACEE8AA4EC9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Backup Plan</a:t>
            </a:r>
          </a:p>
        </p:txBody>
      </p:sp>
      <p:sp>
        <p:nvSpPr>
          <p:cNvPr id="38" name="Dikdörtgen: Yuvarlatılmış Köşeler 37">
            <a:extLst>
              <a:ext uri="{FF2B5EF4-FFF2-40B4-BE49-F238E27FC236}">
                <a16:creationId xmlns:a16="http://schemas.microsoft.com/office/drawing/2014/main" id="{47FC8D57-6B12-4625-80D4-D08BC63A2A75}"/>
              </a:ext>
            </a:extLst>
          </p:cNvPr>
          <p:cNvSpPr/>
          <p:nvPr/>
        </p:nvSpPr>
        <p:spPr>
          <a:xfrm>
            <a:off x="995680" y="2062480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capture</a:t>
            </a:r>
            <a:r>
              <a:rPr lang="tr-TR" dirty="0"/>
              <a:t> of </a:t>
            </a:r>
            <a:r>
              <a:rPr lang="tr-TR" dirty="0" err="1"/>
              <a:t>Camera</a:t>
            </a:r>
            <a:endParaRPr lang="tr-TR" dirty="0"/>
          </a:p>
        </p:txBody>
      </p:sp>
      <p:sp>
        <p:nvSpPr>
          <p:cNvPr id="39" name="Dikdörtgen: Yuvarlatılmış Köşeler 38">
            <a:extLst>
              <a:ext uri="{FF2B5EF4-FFF2-40B4-BE49-F238E27FC236}">
                <a16:creationId xmlns:a16="http://schemas.microsoft.com/office/drawing/2014/main" id="{00DEDE56-B8DE-4C8A-A470-D729799A7557}"/>
              </a:ext>
            </a:extLst>
          </p:cNvPr>
          <p:cNvSpPr/>
          <p:nvPr/>
        </p:nvSpPr>
        <p:spPr>
          <a:xfrm>
            <a:off x="995680" y="364986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Image </a:t>
            </a:r>
            <a:r>
              <a:rPr lang="tr-TR" dirty="0" err="1"/>
              <a:t>Processing</a:t>
            </a:r>
            <a:endParaRPr lang="tr-TR" dirty="0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C399C3E4-5ECF-470B-9066-91A3BD3C5150}"/>
              </a:ext>
            </a:extLst>
          </p:cNvPr>
          <p:cNvGrpSpPr/>
          <p:nvPr/>
        </p:nvGrpSpPr>
        <p:grpSpPr>
          <a:xfrm>
            <a:off x="3159760" y="3649863"/>
            <a:ext cx="1615440" cy="1080000"/>
            <a:chOff x="5100320" y="2062480"/>
            <a:chExt cx="1615440" cy="1080000"/>
          </a:xfrm>
          <a:solidFill>
            <a:schemeClr val="tx2">
              <a:lumMod val="75000"/>
            </a:schemeClr>
          </a:solidFill>
        </p:grpSpPr>
        <p:sp>
          <p:nvSpPr>
            <p:cNvPr id="41" name="Dikdörtgen: Yuvarlatılmış Köşeler 40">
              <a:extLst>
                <a:ext uri="{FF2B5EF4-FFF2-40B4-BE49-F238E27FC236}">
                  <a16:creationId xmlns:a16="http://schemas.microsoft.com/office/drawing/2014/main" id="{3B765BE8-9484-4241-B82C-F9358445E29D}"/>
                </a:ext>
              </a:extLst>
            </p:cNvPr>
            <p:cNvSpPr/>
            <p:nvPr/>
          </p:nvSpPr>
          <p:spPr>
            <a:xfrm>
              <a:off x="5100320" y="2062480"/>
              <a:ext cx="1615440" cy="360000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1</a:t>
              </a:r>
            </a:p>
          </p:txBody>
        </p:sp>
        <p:sp>
          <p:nvSpPr>
            <p:cNvPr id="42" name="Dikdörtgen: Yuvarlatılmış Köşeler 41">
              <a:extLst>
                <a:ext uri="{FF2B5EF4-FFF2-40B4-BE49-F238E27FC236}">
                  <a16:creationId xmlns:a16="http://schemas.microsoft.com/office/drawing/2014/main" id="{85F8E5C2-D845-4900-80A9-CDE3D19A0305}"/>
                </a:ext>
              </a:extLst>
            </p:cNvPr>
            <p:cNvSpPr/>
            <p:nvPr/>
          </p:nvSpPr>
          <p:spPr>
            <a:xfrm>
              <a:off x="5100320" y="2422480"/>
              <a:ext cx="1615440" cy="360000"/>
            </a:xfrm>
            <a:prstGeom prst="roundRect">
              <a:avLst>
                <a:gd name="adj" fmla="val 420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2</a:t>
              </a:r>
            </a:p>
          </p:txBody>
        </p:sp>
        <p:sp>
          <p:nvSpPr>
            <p:cNvPr id="43" name="Dikdörtgen: Yuvarlatılmış Köşeler 42">
              <a:extLst>
                <a:ext uri="{FF2B5EF4-FFF2-40B4-BE49-F238E27FC236}">
                  <a16:creationId xmlns:a16="http://schemas.microsoft.com/office/drawing/2014/main" id="{83EA41AD-9694-410C-AD45-0F5A3BAD9A40}"/>
                </a:ext>
              </a:extLst>
            </p:cNvPr>
            <p:cNvSpPr/>
            <p:nvPr/>
          </p:nvSpPr>
          <p:spPr>
            <a:xfrm>
              <a:off x="5100320" y="2782480"/>
              <a:ext cx="1615440" cy="360000"/>
            </a:xfrm>
            <a:prstGeom prst="roundRect">
              <a:avLst>
                <a:gd name="adj" fmla="val 4488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Information 3</a:t>
              </a:r>
            </a:p>
          </p:txBody>
        </p:sp>
      </p:grpSp>
      <p:sp>
        <p:nvSpPr>
          <p:cNvPr id="44" name="Dikdörtgen: Yuvarlatılmış Köşeler 43">
            <a:extLst>
              <a:ext uri="{FF2B5EF4-FFF2-40B4-BE49-F238E27FC236}">
                <a16:creationId xmlns:a16="http://schemas.microsoft.com/office/drawing/2014/main" id="{5EBE278C-AD2B-4B75-9BDB-21C738E9486B}"/>
              </a:ext>
            </a:extLst>
          </p:cNvPr>
          <p:cNvSpPr/>
          <p:nvPr/>
        </p:nvSpPr>
        <p:spPr>
          <a:xfrm>
            <a:off x="3159760" y="2128137"/>
            <a:ext cx="161544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Transmitter</a:t>
            </a:r>
          </a:p>
        </p:txBody>
      </p:sp>
      <p:sp>
        <p:nvSpPr>
          <p:cNvPr id="45" name="Dikdörtgen: Yuvarlatılmış Köşeler 44">
            <a:extLst>
              <a:ext uri="{FF2B5EF4-FFF2-40B4-BE49-F238E27FC236}">
                <a16:creationId xmlns:a16="http://schemas.microsoft.com/office/drawing/2014/main" id="{5A38B502-97FC-4D85-B5F3-31CB51FB2744}"/>
              </a:ext>
            </a:extLst>
          </p:cNvPr>
          <p:cNvSpPr/>
          <p:nvPr/>
        </p:nvSpPr>
        <p:spPr>
          <a:xfrm>
            <a:off x="6421120" y="2095309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  <a:p>
            <a:pPr algn="ctr"/>
            <a:r>
              <a:rPr lang="en-US" dirty="0"/>
              <a:t>Information </a:t>
            </a:r>
            <a:r>
              <a:rPr lang="tr-TR" dirty="0" err="1"/>
              <a:t>Receiver</a:t>
            </a:r>
            <a:endParaRPr lang="en-US" dirty="0"/>
          </a:p>
        </p:txBody>
      </p:sp>
      <p:sp>
        <p:nvSpPr>
          <p:cNvPr id="46" name="Dikdörtgen: Yuvarlatılmış Köşeler 45">
            <a:extLst>
              <a:ext uri="{FF2B5EF4-FFF2-40B4-BE49-F238E27FC236}">
                <a16:creationId xmlns:a16="http://schemas.microsoft.com/office/drawing/2014/main" id="{3984A912-BD56-44E6-9CB0-4538259D8D83}"/>
              </a:ext>
            </a:extLst>
          </p:cNvPr>
          <p:cNvSpPr/>
          <p:nvPr/>
        </p:nvSpPr>
        <p:spPr>
          <a:xfrm>
            <a:off x="6426200" y="3648343"/>
            <a:ext cx="1493520" cy="108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Visual </a:t>
            </a:r>
            <a:r>
              <a:rPr lang="tr-TR" dirty="0" err="1"/>
              <a:t>Rebuilt</a:t>
            </a:r>
            <a:endParaRPr lang="en-US" dirty="0"/>
          </a:p>
        </p:txBody>
      </p:sp>
      <p:sp>
        <p:nvSpPr>
          <p:cNvPr id="47" name="Dikdörtgen: Yuvarlatılmış Köşeler 46">
            <a:extLst>
              <a:ext uri="{FF2B5EF4-FFF2-40B4-BE49-F238E27FC236}">
                <a16:creationId xmlns:a16="http://schemas.microsoft.com/office/drawing/2014/main" id="{42752332-618C-40C6-BB1F-B5D8B94820BE}"/>
              </a:ext>
            </a:extLst>
          </p:cNvPr>
          <p:cNvSpPr/>
          <p:nvPr/>
        </p:nvSpPr>
        <p:spPr>
          <a:xfrm>
            <a:off x="8707120" y="2631668"/>
            <a:ext cx="2133600" cy="1594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Screen</a:t>
            </a:r>
            <a:endParaRPr lang="en-US" sz="2400" dirty="0"/>
          </a:p>
        </p:txBody>
      </p:sp>
      <p:sp>
        <p:nvSpPr>
          <p:cNvPr id="48" name="Ok: Aşağı 47">
            <a:extLst>
              <a:ext uri="{FF2B5EF4-FFF2-40B4-BE49-F238E27FC236}">
                <a16:creationId xmlns:a16="http://schemas.microsoft.com/office/drawing/2014/main" id="{3A3994A5-4015-42F1-8099-2580339D9F4E}"/>
              </a:ext>
            </a:extLst>
          </p:cNvPr>
          <p:cNvSpPr/>
          <p:nvPr/>
        </p:nvSpPr>
        <p:spPr>
          <a:xfrm>
            <a:off x="1554480" y="3208137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9" name="Ok: Sağ 48">
            <a:extLst>
              <a:ext uri="{FF2B5EF4-FFF2-40B4-BE49-F238E27FC236}">
                <a16:creationId xmlns:a16="http://schemas.microsoft.com/office/drawing/2014/main" id="{3FAD4917-C0FE-4818-892B-ED27C2816248}"/>
              </a:ext>
            </a:extLst>
          </p:cNvPr>
          <p:cNvSpPr/>
          <p:nvPr/>
        </p:nvSpPr>
        <p:spPr>
          <a:xfrm>
            <a:off x="2631440" y="3715521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0" name="Ok: Sağ 49">
            <a:extLst>
              <a:ext uri="{FF2B5EF4-FFF2-40B4-BE49-F238E27FC236}">
                <a16:creationId xmlns:a16="http://schemas.microsoft.com/office/drawing/2014/main" id="{5FDA2F9F-DC57-40C1-AF44-10DD7B75865A}"/>
              </a:ext>
            </a:extLst>
          </p:cNvPr>
          <p:cNvSpPr/>
          <p:nvPr/>
        </p:nvSpPr>
        <p:spPr>
          <a:xfrm>
            <a:off x="2631440" y="4041172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1" name="Ok: Sağ 50">
            <a:extLst>
              <a:ext uri="{FF2B5EF4-FFF2-40B4-BE49-F238E27FC236}">
                <a16:creationId xmlns:a16="http://schemas.microsoft.com/office/drawing/2014/main" id="{DB9F543E-73F1-4374-BF78-639277C7D53C}"/>
              </a:ext>
            </a:extLst>
          </p:cNvPr>
          <p:cNvSpPr/>
          <p:nvPr/>
        </p:nvSpPr>
        <p:spPr>
          <a:xfrm>
            <a:off x="2616200" y="4366824"/>
            <a:ext cx="416560" cy="29434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2" name="Ok: Yukarı 51">
            <a:extLst>
              <a:ext uri="{FF2B5EF4-FFF2-40B4-BE49-F238E27FC236}">
                <a16:creationId xmlns:a16="http://schemas.microsoft.com/office/drawing/2014/main" id="{B6EB030B-ECEB-42CB-B563-D70FFC42392D}"/>
              </a:ext>
            </a:extLst>
          </p:cNvPr>
          <p:cNvSpPr/>
          <p:nvPr/>
        </p:nvSpPr>
        <p:spPr>
          <a:xfrm>
            <a:off x="3784600" y="3249000"/>
            <a:ext cx="406400" cy="296160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3" name="Ok: Aşağı 52">
            <a:extLst>
              <a:ext uri="{FF2B5EF4-FFF2-40B4-BE49-F238E27FC236}">
                <a16:creationId xmlns:a16="http://schemas.microsoft.com/office/drawing/2014/main" id="{7CD28DB0-C26E-42D2-8D9D-6809868F8C03}"/>
              </a:ext>
            </a:extLst>
          </p:cNvPr>
          <p:cNvSpPr/>
          <p:nvPr/>
        </p:nvSpPr>
        <p:spPr>
          <a:xfrm>
            <a:off x="6964680" y="3224420"/>
            <a:ext cx="406400" cy="37788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4" name="Ok: Yukarı 53">
            <a:extLst>
              <a:ext uri="{FF2B5EF4-FFF2-40B4-BE49-F238E27FC236}">
                <a16:creationId xmlns:a16="http://schemas.microsoft.com/office/drawing/2014/main" id="{655BEE03-21D0-4A08-9F58-459BDABECAED}"/>
              </a:ext>
            </a:extLst>
          </p:cNvPr>
          <p:cNvSpPr/>
          <p:nvPr/>
        </p:nvSpPr>
        <p:spPr>
          <a:xfrm rot="3924492">
            <a:off x="8036561" y="3561992"/>
            <a:ext cx="538480" cy="591256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" name="Dikdörtgen: Yuvarlatılmış Köşeler 54">
            <a:extLst>
              <a:ext uri="{FF2B5EF4-FFF2-40B4-BE49-F238E27FC236}">
                <a16:creationId xmlns:a16="http://schemas.microsoft.com/office/drawing/2014/main" id="{B76E359B-E0D3-4DA7-BA12-8886EAC34EFC}"/>
              </a:ext>
            </a:extLst>
          </p:cNvPr>
          <p:cNvSpPr/>
          <p:nvPr/>
        </p:nvSpPr>
        <p:spPr>
          <a:xfrm>
            <a:off x="833120" y="1412241"/>
            <a:ext cx="4531360" cy="389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" name="Dikdörtgen: Yuvarlatılmış Köşeler 55">
            <a:extLst>
              <a:ext uri="{FF2B5EF4-FFF2-40B4-BE49-F238E27FC236}">
                <a16:creationId xmlns:a16="http://schemas.microsoft.com/office/drawing/2014/main" id="{55E015E9-8D45-47DF-A6F8-801A15FB075E}"/>
              </a:ext>
            </a:extLst>
          </p:cNvPr>
          <p:cNvSpPr/>
          <p:nvPr/>
        </p:nvSpPr>
        <p:spPr>
          <a:xfrm>
            <a:off x="5806440" y="1412240"/>
            <a:ext cx="5252720" cy="38906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37C4808A-4DF4-4712-891A-F144290AD2AA}"/>
              </a:ext>
            </a:extLst>
          </p:cNvPr>
          <p:cNvSpPr txBox="1"/>
          <p:nvPr/>
        </p:nvSpPr>
        <p:spPr>
          <a:xfrm>
            <a:off x="2552700" y="1554479"/>
            <a:ext cx="108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Robot</a:t>
            </a:r>
          </a:p>
        </p:txBody>
      </p:sp>
      <p:sp>
        <p:nvSpPr>
          <p:cNvPr id="58" name="Metin kutusu 57">
            <a:extLst>
              <a:ext uri="{FF2B5EF4-FFF2-40B4-BE49-F238E27FC236}">
                <a16:creationId xmlns:a16="http://schemas.microsoft.com/office/drawing/2014/main" id="{273442B6-BC4F-4C99-8820-61B4FF33C264}"/>
              </a:ext>
            </a:extLst>
          </p:cNvPr>
          <p:cNvSpPr txBox="1"/>
          <p:nvPr/>
        </p:nvSpPr>
        <p:spPr>
          <a:xfrm>
            <a:off x="7343140" y="1577434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Telecontroller</a:t>
            </a:r>
          </a:p>
        </p:txBody>
      </p:sp>
    </p:spTree>
    <p:extLst>
      <p:ext uri="{BB962C8B-B14F-4D97-AF65-F5344CB8AC3E}">
        <p14:creationId xmlns:p14="http://schemas.microsoft.com/office/powerpoint/2010/main" val="2207700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74F652B5-B7FA-4F47-B479-DBFD01833E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>
                <a:latin typeface="+mn-lt"/>
              </a:rPr>
              <a:t>Power Subsystem</a:t>
            </a:r>
            <a:endParaRPr lang="tr-TR" dirty="0">
              <a:latin typeface="+mn-lt"/>
            </a:endParaRP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FE802AB8-7139-4060-8FAD-DB3785EFD25F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best performance this </a:t>
            </a:r>
            <a:r>
              <a:rPr lang="tr-TR"/>
              <a:t>sub</a:t>
            </a:r>
            <a:r>
              <a:rPr lang="en-US"/>
              <a:t>system must</a:t>
            </a:r>
            <a:r>
              <a:rPr lang="tr-TR"/>
              <a:t>:</a:t>
            </a:r>
          </a:p>
          <a:p>
            <a:r>
              <a:rPr lang="tr-TR"/>
              <a:t>Provide isolation between subsystems,</a:t>
            </a:r>
          </a:p>
          <a:p>
            <a:r>
              <a:rPr lang="tr-TR"/>
              <a:t>Provide 5V and 12V supply,</a:t>
            </a:r>
          </a:p>
          <a:p>
            <a:r>
              <a:rPr lang="tr-TR"/>
              <a:t>Lightweight,</a:t>
            </a:r>
          </a:p>
          <a:p>
            <a:r>
              <a:rPr lang="tr-TR"/>
              <a:t>Inexpensive.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3761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5327ED7E-F166-4C19-B651-C018F303E44E}"/>
              </a:ext>
            </a:extLst>
          </p:cNvPr>
          <p:cNvSpPr txBox="1"/>
          <p:nvPr/>
        </p:nvSpPr>
        <p:spPr>
          <a:xfrm>
            <a:off x="381000" y="5164633"/>
            <a:ext cx="5359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Li</a:t>
            </a:r>
            <a:r>
              <a:rPr lang="tr-TR" sz="800" dirty="0"/>
              <a:t>-Po </a:t>
            </a:r>
            <a:r>
              <a:rPr lang="tr-TR" sz="800" dirty="0" err="1"/>
              <a:t>Battery</a:t>
            </a:r>
            <a:r>
              <a:rPr lang="tr-TR" sz="800" dirty="0"/>
              <a:t> (</a:t>
            </a:r>
            <a:r>
              <a:rPr lang="tr-TR" sz="800" dirty="0" err="1"/>
              <a:t>n.d</a:t>
            </a:r>
            <a:r>
              <a:rPr lang="tr-TR" sz="800" dirty="0"/>
              <a:t>) </a:t>
            </a:r>
            <a:r>
              <a:rPr lang="en-US" sz="800" dirty="0"/>
              <a:t>Retrieved from</a:t>
            </a:r>
            <a:r>
              <a:rPr lang="tr-TR" sz="800" dirty="0"/>
              <a:t> </a:t>
            </a:r>
            <a:r>
              <a:rPr lang="en-US" sz="800" dirty="0"/>
              <a:t>www.motionrc.com/products/admiral-3300mah</a:t>
            </a:r>
            <a:endParaRPr lang="tr-TR" sz="800" dirty="0"/>
          </a:p>
          <a:p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2CE4B671-F557-440C-BF26-46094CF5B5D7}"/>
              </a:ext>
            </a:extLst>
          </p:cNvPr>
          <p:cNvSpPr txBox="1"/>
          <p:nvPr/>
        </p:nvSpPr>
        <p:spPr>
          <a:xfrm>
            <a:off x="381000" y="1231702"/>
            <a:ext cx="49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Lithium-Polymer</a:t>
            </a:r>
            <a:r>
              <a:rPr lang="tr-TR" sz="2400" dirty="0"/>
              <a:t> &amp; </a:t>
            </a:r>
            <a:r>
              <a:rPr lang="tr-TR" sz="2400" dirty="0" err="1"/>
              <a:t>Lithium</a:t>
            </a:r>
            <a:r>
              <a:rPr lang="tr-TR" sz="2400" dirty="0"/>
              <a:t> </a:t>
            </a:r>
            <a:r>
              <a:rPr lang="tr-TR" sz="2400" dirty="0" err="1"/>
              <a:t>Ion</a:t>
            </a:r>
            <a:r>
              <a:rPr lang="tr-TR" sz="2400" dirty="0"/>
              <a:t>  </a:t>
            </a:r>
          </a:p>
        </p:txBody>
      </p:sp>
      <p:pic>
        <p:nvPicPr>
          <p:cNvPr id="13" name="Picture 4" descr="lipo battery ile ilgili gÃ¶rsel sonucu">
            <a:extLst>
              <a:ext uri="{FF2B5EF4-FFF2-40B4-BE49-F238E27FC236}">
                <a16:creationId xmlns:a16="http://schemas.microsoft.com/office/drawing/2014/main" id="{AB5A97F2-6B82-47CF-81B6-1DDC810B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1796236"/>
            <a:ext cx="498348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ower bank ile ilgili gÃ¶rsel sonucu">
            <a:extLst>
              <a:ext uri="{FF2B5EF4-FFF2-40B4-BE49-F238E27FC236}">
                <a16:creationId xmlns:a16="http://schemas.microsoft.com/office/drawing/2014/main" id="{1CCDFE82-119B-46AD-B5B7-5ED85E142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0" b="22676"/>
          <a:stretch/>
        </p:blipFill>
        <p:spPr bwMode="auto">
          <a:xfrm>
            <a:off x="6906258" y="1796236"/>
            <a:ext cx="4787902" cy="31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2593B28-9AF3-4CC7-9409-5C7DF6D3EF1F}"/>
              </a:ext>
            </a:extLst>
          </p:cNvPr>
          <p:cNvSpPr txBox="1"/>
          <p:nvPr/>
        </p:nvSpPr>
        <p:spPr>
          <a:xfrm>
            <a:off x="6710680" y="5118556"/>
            <a:ext cx="4983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Li-Ion</a:t>
            </a:r>
            <a:r>
              <a:rPr lang="tr-TR" sz="800" dirty="0"/>
              <a:t> Powerbank (</a:t>
            </a:r>
            <a:r>
              <a:rPr lang="tr-TR" sz="800" dirty="0" err="1"/>
              <a:t>n.d</a:t>
            </a:r>
            <a:r>
              <a:rPr lang="tr-TR" sz="800" dirty="0"/>
              <a:t>) </a:t>
            </a:r>
            <a:r>
              <a:rPr lang="en-US" sz="800" dirty="0"/>
              <a:t>Retrieved from</a:t>
            </a:r>
            <a:r>
              <a:rPr lang="tr-TR" sz="800" dirty="0"/>
              <a:t> </a:t>
            </a:r>
            <a:r>
              <a:rPr lang="en-US" sz="800" dirty="0"/>
              <a:t>www.snapdeal.com/product/asus-blue-zen-power-bank</a:t>
            </a:r>
            <a:endParaRPr lang="tr-TR" sz="800" dirty="0"/>
          </a:p>
        </p:txBody>
      </p:sp>
      <p:sp>
        <p:nvSpPr>
          <p:cNvPr id="16" name="Unvan 1">
            <a:extLst>
              <a:ext uri="{FF2B5EF4-FFF2-40B4-BE49-F238E27FC236}">
                <a16:creationId xmlns:a16="http://schemas.microsoft.com/office/drawing/2014/main" id="{1A32BAC1-15E6-4888-B816-19930856D01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+mn-lt"/>
              </a:rPr>
              <a:t>Main Plan</a:t>
            </a:r>
          </a:p>
        </p:txBody>
      </p:sp>
    </p:spTree>
    <p:extLst>
      <p:ext uri="{BB962C8B-B14F-4D97-AF65-F5344CB8AC3E}">
        <p14:creationId xmlns:p14="http://schemas.microsoft.com/office/powerpoint/2010/main" val="2614558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DACFE98B-8CBD-4701-A5DB-41CFE0022700}"/>
              </a:ext>
            </a:extLst>
          </p:cNvPr>
          <p:cNvSpPr txBox="1">
            <a:spLocks/>
          </p:cNvSpPr>
          <p:nvPr/>
        </p:nvSpPr>
        <p:spPr>
          <a:xfrm>
            <a:off x="381000" y="2295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Backup</a:t>
            </a:r>
            <a:r>
              <a:rPr lang="tr-TR" dirty="0">
                <a:latin typeface="+mn-lt"/>
              </a:rPr>
              <a:t> Plan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1167839-3422-4466-95B7-8DB8C1E892FA}"/>
              </a:ext>
            </a:extLst>
          </p:cNvPr>
          <p:cNvSpPr txBox="1"/>
          <p:nvPr/>
        </p:nvSpPr>
        <p:spPr>
          <a:xfrm>
            <a:off x="487680" y="1798320"/>
            <a:ext cx="5608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/>
              <a:t>Isolation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r>
              <a:rPr lang="tr-TR" sz="2400" dirty="0"/>
              <a:t>:</a:t>
            </a:r>
          </a:p>
          <a:p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Capacitor</a:t>
            </a:r>
            <a:r>
              <a:rPr lang="tr-TR" sz="2400" dirty="0"/>
              <a:t> </a:t>
            </a:r>
            <a:r>
              <a:rPr lang="tr-TR" sz="2400" dirty="0" err="1"/>
              <a:t>connection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motor </a:t>
            </a:r>
            <a:r>
              <a:rPr lang="tr-TR" sz="2400" dirty="0" err="1"/>
              <a:t>terminals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Choke</a:t>
            </a:r>
            <a:r>
              <a:rPr lang="tr-TR" sz="2400" dirty="0"/>
              <a:t> </a:t>
            </a:r>
            <a:r>
              <a:rPr lang="tr-TR" sz="2400" dirty="0" err="1"/>
              <a:t>Ferrite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Short</a:t>
            </a:r>
            <a:r>
              <a:rPr lang="tr-TR" sz="2400" dirty="0"/>
              <a:t> </a:t>
            </a:r>
            <a:r>
              <a:rPr lang="tr-TR" sz="2400" dirty="0" err="1"/>
              <a:t>twisted</a:t>
            </a:r>
            <a:r>
              <a:rPr lang="tr-TR" sz="2400" dirty="0"/>
              <a:t> motor </a:t>
            </a:r>
            <a:r>
              <a:rPr lang="tr-TR" sz="2400" dirty="0" err="1"/>
              <a:t>cables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High </a:t>
            </a:r>
            <a:r>
              <a:rPr lang="tr-TR" sz="2400" dirty="0" err="1"/>
              <a:t>Pass</a:t>
            </a:r>
            <a:r>
              <a:rPr lang="tr-TR" sz="2400" dirty="0"/>
              <a:t> </a:t>
            </a:r>
            <a:r>
              <a:rPr lang="tr-TR" sz="2400" dirty="0" err="1"/>
              <a:t>filter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supply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Diode</a:t>
            </a:r>
            <a:r>
              <a:rPr lang="tr-TR" sz="2400" dirty="0"/>
              <a:t> </a:t>
            </a:r>
            <a:r>
              <a:rPr lang="tr-TR" sz="2400" dirty="0" err="1"/>
              <a:t>connections</a:t>
            </a:r>
            <a:endParaRPr lang="tr-TR" sz="2400" dirty="0"/>
          </a:p>
        </p:txBody>
      </p:sp>
      <p:pic>
        <p:nvPicPr>
          <p:cNvPr id="13" name="Picture 2" descr="choke ferrite ile ilgili gÃ¶rsel sonucu">
            <a:extLst>
              <a:ext uri="{FF2B5EF4-FFF2-40B4-BE49-F238E27FC236}">
                <a16:creationId xmlns:a16="http://schemas.microsoft.com/office/drawing/2014/main" id="{CA727DC3-081B-47EC-B300-42FECDAB1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b="19314"/>
          <a:stretch/>
        </p:blipFill>
        <p:spPr bwMode="auto">
          <a:xfrm>
            <a:off x="6727370" y="771797"/>
            <a:ext cx="3384729" cy="22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406C5BC6-1AC1-4E6C-9D0B-BD13F72BF52C}"/>
              </a:ext>
            </a:extLst>
          </p:cNvPr>
          <p:cNvSpPr txBox="1"/>
          <p:nvPr/>
        </p:nvSpPr>
        <p:spPr>
          <a:xfrm>
            <a:off x="6617917" y="2974623"/>
            <a:ext cx="378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/>
              <a:t>Choke</a:t>
            </a:r>
            <a:r>
              <a:rPr lang="tr-TR" sz="1600" dirty="0"/>
              <a:t> </a:t>
            </a:r>
            <a:r>
              <a:rPr lang="tr-TR" sz="1600" dirty="0" err="1"/>
              <a:t>Ferrite</a:t>
            </a:r>
            <a:r>
              <a:rPr lang="tr-TR" sz="1600" dirty="0"/>
              <a:t> (</a:t>
            </a:r>
            <a:r>
              <a:rPr lang="tr-TR" sz="1600" dirty="0" err="1"/>
              <a:t>n.d</a:t>
            </a:r>
            <a:r>
              <a:rPr lang="tr-TR" sz="1600" dirty="0"/>
              <a:t>.) </a:t>
            </a:r>
            <a:r>
              <a:rPr lang="tr-TR" sz="1600" dirty="0" err="1"/>
              <a:t>retrieved</a:t>
            </a:r>
            <a:r>
              <a:rPr lang="tr-TR" sz="1600" dirty="0"/>
              <a:t> </a:t>
            </a:r>
            <a:r>
              <a:rPr lang="tr-TR" sz="1600" dirty="0" err="1"/>
              <a:t>from</a:t>
            </a:r>
            <a:endParaRPr lang="tr-TR" sz="1600" dirty="0"/>
          </a:p>
          <a:p>
            <a:pPr algn="ctr"/>
            <a:r>
              <a:rPr lang="tr-TR" sz="1600" dirty="0"/>
              <a:t>picclick.com/5pcs-7mm-Noise-Suppressor </a:t>
            </a:r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6A7FBE9D-82E8-4C4D-A750-8C31D78D8FE8}"/>
              </a:ext>
            </a:extLst>
          </p:cNvPr>
          <p:cNvGrpSpPr/>
          <p:nvPr/>
        </p:nvGrpSpPr>
        <p:grpSpPr>
          <a:xfrm>
            <a:off x="6375320" y="3429000"/>
            <a:ext cx="4273421" cy="2657203"/>
            <a:chOff x="6316824" y="3429000"/>
            <a:chExt cx="4273421" cy="2657203"/>
          </a:xfrm>
        </p:grpSpPr>
        <p:grpSp>
          <p:nvGrpSpPr>
            <p:cNvPr id="16" name="Grup 15">
              <a:extLst>
                <a:ext uri="{FF2B5EF4-FFF2-40B4-BE49-F238E27FC236}">
                  <a16:creationId xmlns:a16="http://schemas.microsoft.com/office/drawing/2014/main" id="{4647E39A-9CCC-4E45-9F70-9C3E37AC1B4D}"/>
                </a:ext>
              </a:extLst>
            </p:cNvPr>
            <p:cNvGrpSpPr/>
            <p:nvPr/>
          </p:nvGrpSpPr>
          <p:grpSpPr>
            <a:xfrm>
              <a:off x="6316824" y="3429000"/>
              <a:ext cx="4273421" cy="2220099"/>
              <a:chOff x="6316824" y="3429000"/>
              <a:chExt cx="4273421" cy="2220099"/>
            </a:xfrm>
          </p:grpSpPr>
          <p:pic>
            <p:nvPicPr>
              <p:cNvPr id="18" name="Picture 4" descr="high pass filter ile ilgili gÃ¶rsel sonucu">
                <a:extLst>
                  <a:ext uri="{FF2B5EF4-FFF2-40B4-BE49-F238E27FC236}">
                    <a16:creationId xmlns:a16="http://schemas.microsoft.com/office/drawing/2014/main" id="{1C43CD01-CC23-464D-A778-3D9B182282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7956" y="3429000"/>
                <a:ext cx="3883555" cy="2220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Metin kutusu 18">
                <a:extLst>
                  <a:ext uri="{FF2B5EF4-FFF2-40B4-BE49-F238E27FC236}">
                    <a16:creationId xmlns:a16="http://schemas.microsoft.com/office/drawing/2014/main" id="{E77F246B-A1ED-468A-9D5E-0E6CC0DFBC8B}"/>
                  </a:ext>
                </a:extLst>
              </p:cNvPr>
              <p:cNvSpPr txBox="1"/>
              <p:nvPr/>
            </p:nvSpPr>
            <p:spPr>
              <a:xfrm>
                <a:off x="6316824" y="3812510"/>
                <a:ext cx="79561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dirty="0"/>
                  <a:t>VDD</a:t>
                </a:r>
              </a:p>
              <a:p>
                <a:pPr algn="r"/>
                <a:r>
                  <a:rPr lang="tr-TR" dirty="0" err="1"/>
                  <a:t>supply</a:t>
                </a:r>
                <a:endParaRPr lang="tr-TR" dirty="0"/>
              </a:p>
            </p:txBody>
          </p:sp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2661D58B-E8FB-42E2-85E4-1A7FA4B43B0A}"/>
                  </a:ext>
                </a:extLst>
              </p:cNvPr>
              <p:cNvSpPr txBox="1"/>
              <p:nvPr/>
            </p:nvSpPr>
            <p:spPr>
              <a:xfrm>
                <a:off x="9606822" y="3806853"/>
                <a:ext cx="983423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VDD motor</a:t>
                </a:r>
              </a:p>
            </p:txBody>
          </p:sp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F39028CD-DDC3-4738-8E91-BA6EDBE18FD0}"/>
                  </a:ext>
                </a:extLst>
              </p:cNvPr>
              <p:cNvSpPr txBox="1"/>
              <p:nvPr/>
            </p:nvSpPr>
            <p:spPr>
              <a:xfrm>
                <a:off x="6547689" y="5245163"/>
                <a:ext cx="601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 err="1"/>
                  <a:t>Gnd</a:t>
                </a:r>
                <a:endParaRPr lang="tr-TR" dirty="0"/>
              </a:p>
            </p:txBody>
          </p:sp>
        </p:grpSp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82D2E4D2-FD1F-4CA1-A417-491A2D6F2AEB}"/>
                </a:ext>
              </a:extLst>
            </p:cNvPr>
            <p:cNvSpPr txBox="1"/>
            <p:nvPr/>
          </p:nvSpPr>
          <p:spPr>
            <a:xfrm>
              <a:off x="7365374" y="5713572"/>
              <a:ext cx="2108718" cy="372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High </a:t>
              </a:r>
              <a:r>
                <a:rPr lang="tr-TR" dirty="0" err="1"/>
                <a:t>Pass</a:t>
              </a:r>
              <a:r>
                <a:rPr lang="tr-TR" dirty="0"/>
                <a:t> </a:t>
              </a:r>
              <a:r>
                <a:rPr lang="tr-TR" dirty="0" err="1"/>
                <a:t>filter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2680199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389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+mn-lt"/>
              </a:rPr>
              <a:t>COO</a:t>
            </a:r>
            <a:br>
              <a:rPr lang="tr-TR" dirty="0">
                <a:latin typeface="+mn-lt"/>
              </a:rPr>
            </a:br>
            <a:r>
              <a:rPr lang="tr-TR" dirty="0">
                <a:latin typeface="+mn-lt"/>
              </a:rPr>
              <a:t>İREM COŞKUN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0A86F3B-2CDF-4B03-9125-4F29DAAF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3" y="1074522"/>
            <a:ext cx="3334483" cy="3334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83544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4000" dirty="0" err="1"/>
              <a:t>Cost</a:t>
            </a:r>
            <a:r>
              <a:rPr lang="tr-TR" sz="4000" dirty="0"/>
              <a:t> Analysis</a:t>
            </a:r>
          </a:p>
          <a:p>
            <a:pPr marL="0" indent="0">
              <a:buNone/>
            </a:pPr>
            <a:r>
              <a:rPr lang="tr-TR" sz="4000" dirty="0"/>
              <a:t>Time Plan</a:t>
            </a:r>
          </a:p>
          <a:p>
            <a:pPr marL="0" indent="0">
              <a:buNone/>
            </a:pPr>
            <a:r>
              <a:rPr lang="tr-TR" sz="4000" dirty="0" err="1"/>
              <a:t>Deliverables</a:t>
            </a:r>
            <a:endParaRPr lang="tr-TR" sz="4000" dirty="0"/>
          </a:p>
          <a:p>
            <a:pPr marL="0" indent="0">
              <a:buNone/>
            </a:pPr>
            <a:r>
              <a:rPr lang="tr-TR" sz="4000" dirty="0" err="1"/>
              <a:t>Conclusion</a:t>
            </a:r>
            <a:endParaRPr lang="en-US" sz="4000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093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Cost</a:t>
            </a:r>
            <a:r>
              <a:rPr lang="tr-TR" dirty="0">
                <a:latin typeface="+mn-lt"/>
              </a:rPr>
              <a:t> Analysis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" name="İçerik Yer Tutucusu 47">
            <a:extLst>
              <a:ext uri="{FF2B5EF4-FFF2-40B4-BE49-F238E27FC236}">
                <a16:creationId xmlns:a16="http://schemas.microsoft.com/office/drawing/2014/main" id="{96DB8770-BBEF-46CE-8CA7-C7BB7146C9B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658318" y="1417954"/>
          <a:ext cx="9020014" cy="4433672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641703">
                  <a:extLst>
                    <a:ext uri="{9D8B030D-6E8A-4147-A177-3AD203B41FA5}">
                      <a16:colId xmlns:a16="http://schemas.microsoft.com/office/drawing/2014/main" val="3159220288"/>
                    </a:ext>
                  </a:extLst>
                </a:gridCol>
                <a:gridCol w="1865318">
                  <a:extLst>
                    <a:ext uri="{9D8B030D-6E8A-4147-A177-3AD203B41FA5}">
                      <a16:colId xmlns:a16="http://schemas.microsoft.com/office/drawing/2014/main" val="1101938074"/>
                    </a:ext>
                  </a:extLst>
                </a:gridCol>
                <a:gridCol w="2078326">
                  <a:extLst>
                    <a:ext uri="{9D8B030D-6E8A-4147-A177-3AD203B41FA5}">
                      <a16:colId xmlns:a16="http://schemas.microsoft.com/office/drawing/2014/main" val="3970301189"/>
                    </a:ext>
                  </a:extLst>
                </a:gridCol>
                <a:gridCol w="2434667">
                  <a:extLst>
                    <a:ext uri="{9D8B030D-6E8A-4147-A177-3AD203B41FA5}">
                      <a16:colId xmlns:a16="http://schemas.microsoft.com/office/drawing/2014/main" val="2345092666"/>
                    </a:ext>
                  </a:extLst>
                </a:gridCol>
              </a:tblGrid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Materials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 per each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Price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302377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Clone Arduino Uno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379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Raspberry Pi 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$40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3437033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Motors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 / 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4612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Gearbox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51108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Cables &amp; Connectors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485602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342959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Dummy Robot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62716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$0.25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69928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Chassis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209127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Encoders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325634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Play Field Walls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712435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 Printed Parts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nAn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477970"/>
                  </a:ext>
                </a:extLst>
              </a:tr>
              <a:tr h="26009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FPV Drone Kit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$35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503458"/>
                  </a:ext>
                </a:extLst>
              </a:tr>
              <a:tr h="5322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Wheels (Standard + Ball)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+ 2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 / $1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$6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361707"/>
                  </a:ext>
                </a:extLst>
              </a:tr>
              <a:tr h="26009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Sum :                                                                              </a:t>
                      </a:r>
                      <a:r>
                        <a:rPr lang="tr-TR" sz="1200" dirty="0">
                          <a:effectLst/>
                        </a:rPr>
                        <a:t>                                       </a:t>
                      </a:r>
                      <a:r>
                        <a:rPr lang="en-US" sz="1200" dirty="0">
                          <a:effectLst/>
                        </a:rPr>
                        <a:t>$195.5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37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594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+mn-lt"/>
              </a:rPr>
              <a:t>Time Plan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EEC6F994-2D3F-4941-AE28-353598B136DE}"/>
              </a:ext>
            </a:extLst>
          </p:cNvPr>
          <p:cNvSpPr txBox="1"/>
          <p:nvPr/>
        </p:nvSpPr>
        <p:spPr>
          <a:xfrm>
            <a:off x="1103446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Sep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45A1189-13DA-4EA1-BF04-8151A55FCB6C}"/>
              </a:ext>
            </a:extLst>
          </p:cNvPr>
          <p:cNvSpPr txBox="1"/>
          <p:nvPr/>
        </p:nvSpPr>
        <p:spPr>
          <a:xfrm>
            <a:off x="3292074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Oct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0AB973A-B961-4FA0-9240-E2DBAAB96575}"/>
              </a:ext>
            </a:extLst>
          </p:cNvPr>
          <p:cNvSpPr txBox="1"/>
          <p:nvPr/>
        </p:nvSpPr>
        <p:spPr>
          <a:xfrm>
            <a:off x="5480702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Nov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8108052-24FA-4181-B340-8004703C5D6E}"/>
              </a:ext>
            </a:extLst>
          </p:cNvPr>
          <p:cNvSpPr txBox="1"/>
          <p:nvPr/>
        </p:nvSpPr>
        <p:spPr>
          <a:xfrm>
            <a:off x="7669330" y="3595841"/>
            <a:ext cx="12305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Dec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‘18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A84D22F-2799-40E9-8D4E-FAD48332A0B0}"/>
              </a:ext>
            </a:extLst>
          </p:cNvPr>
          <p:cNvSpPr txBox="1"/>
          <p:nvPr/>
        </p:nvSpPr>
        <p:spPr>
          <a:xfrm>
            <a:off x="9857962" y="3549347"/>
            <a:ext cx="1953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 err="1">
                <a:solidFill>
                  <a:srgbClr val="C00000"/>
                </a:solidFill>
                <a:cs typeface="Arial" pitchFamily="34" charset="0"/>
              </a:rPr>
              <a:t>Today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CD81D66-3D14-43FA-B8B4-82EC1C4B1410}"/>
              </a:ext>
            </a:extLst>
          </p:cNvPr>
          <p:cNvSpPr/>
          <p:nvPr/>
        </p:nvSpPr>
        <p:spPr>
          <a:xfrm>
            <a:off x="2285056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2DCF1C-CE1E-42BA-B6BC-E32A6FC4904C}"/>
              </a:ext>
            </a:extLst>
          </p:cNvPr>
          <p:cNvSpPr/>
          <p:nvPr/>
        </p:nvSpPr>
        <p:spPr>
          <a:xfrm>
            <a:off x="4473684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E710270-5E34-4B5A-9800-04C536900292}"/>
              </a:ext>
            </a:extLst>
          </p:cNvPr>
          <p:cNvSpPr/>
          <p:nvPr/>
        </p:nvSpPr>
        <p:spPr>
          <a:xfrm>
            <a:off x="6662312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15EA77A-1667-4905-95FA-24DBE74C0252}"/>
              </a:ext>
            </a:extLst>
          </p:cNvPr>
          <p:cNvSpPr/>
          <p:nvPr/>
        </p:nvSpPr>
        <p:spPr>
          <a:xfrm>
            <a:off x="8850940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4D7215ED-ED15-4E2E-AD34-AB68AB1B1719}"/>
              </a:ext>
            </a:extLst>
          </p:cNvPr>
          <p:cNvGrpSpPr/>
          <p:nvPr/>
        </p:nvGrpSpPr>
        <p:grpSpPr>
          <a:xfrm>
            <a:off x="319397" y="4090656"/>
            <a:ext cx="3043963" cy="1416387"/>
            <a:chOff x="309026" y="2811371"/>
            <a:chExt cx="1785691" cy="1062289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DE6035B3-6ECC-4CF4-BFBC-8E2405D4FF6B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Company Foundation</a:t>
              </a: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4E094900-190B-470D-8CEE-DF3C29180F36}"/>
                </a:ext>
              </a:extLst>
            </p:cNvPr>
            <p:cNvSpPr/>
            <p:nvPr/>
          </p:nvSpPr>
          <p:spPr>
            <a:xfrm>
              <a:off x="359945" y="3693660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1DB9B3B5-DDBC-4CCF-8D0C-BB69F7C133DE}"/>
              </a:ext>
            </a:extLst>
          </p:cNvPr>
          <p:cNvGrpSpPr/>
          <p:nvPr/>
        </p:nvGrpSpPr>
        <p:grpSpPr>
          <a:xfrm>
            <a:off x="2998828" y="2570961"/>
            <a:ext cx="2313029" cy="965644"/>
            <a:chOff x="2063141" y="1065139"/>
            <a:chExt cx="1734772" cy="72423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CDE44EA9-FF85-41DE-9216-F6EE356FD843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Business Statement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Evaluation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75ABBE3B-9F2F-453B-9396-B7123EC3E38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D92AE2C1-5A11-418A-9536-48FF860CCC64}"/>
              </a:ext>
            </a:extLst>
          </p:cNvPr>
          <p:cNvGrpSpPr/>
          <p:nvPr/>
        </p:nvGrpSpPr>
        <p:grpSpPr>
          <a:xfrm>
            <a:off x="4918125" y="4025705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D379F7F7-8829-44B6-B067-6D97D4CECD7E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Research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Brainstorming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Initial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solution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approaches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F9E72D81-6541-4FFE-BC57-3C086BF6383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26">
            <a:extLst>
              <a:ext uri="{FF2B5EF4-FFF2-40B4-BE49-F238E27FC236}">
                <a16:creationId xmlns:a16="http://schemas.microsoft.com/office/drawing/2014/main" id="{77A0BB80-4177-4B52-B4C5-F4C051704649}"/>
              </a:ext>
            </a:extLst>
          </p:cNvPr>
          <p:cNvGrpSpPr/>
          <p:nvPr/>
        </p:nvGrpSpPr>
        <p:grpSpPr>
          <a:xfrm>
            <a:off x="7253713" y="2578073"/>
            <a:ext cx="2974390" cy="1242644"/>
            <a:chOff x="2063141" y="1065139"/>
            <a:chExt cx="1835586" cy="931983"/>
          </a:xfrm>
        </p:grpSpPr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FE5BE8FD-A027-4FF9-B99A-52A1415B78E4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Demonstration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phase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Conceptual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design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F10F36C-6A1B-4C5E-ADB4-B1F05386D247}"/>
                </a:ext>
              </a:extLst>
            </p:cNvPr>
            <p:cNvSpPr/>
            <p:nvPr/>
          </p:nvSpPr>
          <p:spPr>
            <a:xfrm>
              <a:off x="2063141" y="1065139"/>
              <a:ext cx="1734772" cy="1600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1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endParaRPr lang="en-US" sz="40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3">
            <a:extLst>
              <a:ext uri="{FF2B5EF4-FFF2-40B4-BE49-F238E27FC236}">
                <a16:creationId xmlns:a16="http://schemas.microsoft.com/office/drawing/2014/main" id="{0BD01EB5-842A-45A2-B206-5A35E154B6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2081"/>
          <a:stretch>
            <a:fillRect/>
          </a:stretch>
        </p:blipFill>
        <p:spPr bwMode="auto">
          <a:xfrm>
            <a:off x="126153" y="1367385"/>
            <a:ext cx="4515729" cy="44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70960E-DE0F-4C80-91CB-127A2FAC5DC4}"/>
              </a:ext>
            </a:extLst>
          </p:cNvPr>
          <p:cNvSpPr txBox="1"/>
          <p:nvPr/>
        </p:nvSpPr>
        <p:spPr>
          <a:xfrm>
            <a:off x="5271295" y="2788402"/>
            <a:ext cx="64431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score in the opponents’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Try to defend our own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600" dirty="0"/>
              <a:t>Control via tele-operator (non-autonomous)</a:t>
            </a:r>
          </a:p>
          <a:p>
            <a:endParaRPr lang="en-US" sz="2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028AA0-B33B-4047-9A1B-D11B0C0B1359}"/>
              </a:ext>
            </a:extLst>
          </p:cNvPr>
          <p:cNvCxnSpPr>
            <a:cxnSpLocks/>
          </p:cNvCxnSpPr>
          <p:nvPr/>
        </p:nvCxnSpPr>
        <p:spPr>
          <a:xfrm>
            <a:off x="4511934" y="2514551"/>
            <a:ext cx="0" cy="2143873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BC547-178F-4FB7-A4F9-BA9EA1F8A051}"/>
              </a:ext>
            </a:extLst>
          </p:cNvPr>
          <p:cNvSpPr txBox="1"/>
          <p:nvPr/>
        </p:nvSpPr>
        <p:spPr>
          <a:xfrm>
            <a:off x="4511934" y="3333248"/>
            <a:ext cx="9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~75 cm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3569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Future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Plans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580873D-199E-4B80-812D-7CBCB4985600}"/>
              </a:ext>
            </a:extLst>
          </p:cNvPr>
          <p:cNvSpPr txBox="1"/>
          <p:nvPr/>
        </p:nvSpPr>
        <p:spPr>
          <a:xfrm>
            <a:off x="219945" y="3608593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Jan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CB231CF-580A-4C2A-A14D-6DE9AA6A5820}"/>
              </a:ext>
            </a:extLst>
          </p:cNvPr>
          <p:cNvSpPr txBox="1"/>
          <p:nvPr/>
        </p:nvSpPr>
        <p:spPr>
          <a:xfrm>
            <a:off x="2656639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Feb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64061E3-51B9-4F93-9414-D8FDAD64AB88}"/>
              </a:ext>
            </a:extLst>
          </p:cNvPr>
          <p:cNvSpPr txBox="1"/>
          <p:nvPr/>
        </p:nvSpPr>
        <p:spPr>
          <a:xfrm>
            <a:off x="4845267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Mar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976B7D-A67C-471B-A518-A3FCC059F7F8}"/>
              </a:ext>
            </a:extLst>
          </p:cNvPr>
          <p:cNvSpPr txBox="1"/>
          <p:nvPr/>
        </p:nvSpPr>
        <p:spPr>
          <a:xfrm>
            <a:off x="7033895" y="3595841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 err="1">
                <a:solidFill>
                  <a:srgbClr val="FFC000"/>
                </a:solidFill>
                <a:cs typeface="Arial" pitchFamily="34" charset="0"/>
              </a:rPr>
              <a:t>Apr</a:t>
            </a:r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8C0A448-D96D-49C3-ACEA-318AA1ACDFEC}"/>
              </a:ext>
            </a:extLst>
          </p:cNvPr>
          <p:cNvSpPr txBox="1"/>
          <p:nvPr/>
        </p:nvSpPr>
        <p:spPr>
          <a:xfrm>
            <a:off x="11483739" y="1574754"/>
            <a:ext cx="5621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DEMO</a:t>
            </a:r>
          </a:p>
          <a:p>
            <a:pPr algn="ctr"/>
            <a:endParaRPr lang="tr-TR" altLang="ko-KR" sz="3200" b="1" dirty="0">
              <a:solidFill>
                <a:srgbClr val="C00000"/>
              </a:solidFill>
              <a:cs typeface="Arial" pitchFamily="34" charset="0"/>
            </a:endParaRPr>
          </a:p>
          <a:p>
            <a:pPr algn="ctr"/>
            <a:r>
              <a:rPr lang="tr-TR" altLang="ko-KR" sz="3200" b="1" dirty="0">
                <a:solidFill>
                  <a:srgbClr val="C00000"/>
                </a:solidFill>
                <a:cs typeface="Arial" pitchFamily="34" charset="0"/>
              </a:rPr>
              <a:t>DAY</a:t>
            </a:r>
            <a:endParaRPr lang="ko-KR" altLang="en-US" sz="32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CA079A3-976F-4D10-80BB-30AA523C44CD}"/>
              </a:ext>
            </a:extLst>
          </p:cNvPr>
          <p:cNvSpPr/>
          <p:nvPr/>
        </p:nvSpPr>
        <p:spPr>
          <a:xfrm>
            <a:off x="1649621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8CFCA52-DC89-4D84-8BC1-2AED01492BC8}"/>
              </a:ext>
            </a:extLst>
          </p:cNvPr>
          <p:cNvSpPr/>
          <p:nvPr/>
        </p:nvSpPr>
        <p:spPr>
          <a:xfrm>
            <a:off x="3838249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EAE2AA0B-DB94-455D-8E0D-B201246C65DB}"/>
              </a:ext>
            </a:extLst>
          </p:cNvPr>
          <p:cNvSpPr/>
          <p:nvPr/>
        </p:nvSpPr>
        <p:spPr>
          <a:xfrm>
            <a:off x="6026877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3B57D5B-2FC3-43E6-991F-57721035DB5F}"/>
              </a:ext>
            </a:extLst>
          </p:cNvPr>
          <p:cNvSpPr/>
          <p:nvPr/>
        </p:nvSpPr>
        <p:spPr>
          <a:xfrm>
            <a:off x="8215505" y="3855617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85B0E3F-8A28-4C42-AB26-AAACA28BE8D8}"/>
              </a:ext>
            </a:extLst>
          </p:cNvPr>
          <p:cNvGrpSpPr/>
          <p:nvPr/>
        </p:nvGrpSpPr>
        <p:grpSpPr>
          <a:xfrm>
            <a:off x="319397" y="4090656"/>
            <a:ext cx="3131730" cy="1687026"/>
            <a:chOff x="309026" y="2811371"/>
            <a:chExt cx="1781446" cy="1265268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FDF884C-A584-4C6D-ADCF-E512D01DAF8E}"/>
                </a:ext>
              </a:extLst>
            </p:cNvPr>
            <p:cNvSpPr txBox="1"/>
            <p:nvPr/>
          </p:nvSpPr>
          <p:spPr>
            <a:xfrm>
              <a:off x="309026" y="2811371"/>
              <a:ext cx="1734772" cy="53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Motion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028FB185-6398-477A-A439-1E74572D9936}"/>
                </a:ext>
              </a:extLst>
            </p:cNvPr>
            <p:cNvSpPr/>
            <p:nvPr/>
          </p:nvSpPr>
          <p:spPr>
            <a:xfrm>
              <a:off x="355700" y="38966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E6FE0F3F-411A-453A-8140-BF03E54082FF}"/>
              </a:ext>
            </a:extLst>
          </p:cNvPr>
          <p:cNvGrpSpPr/>
          <p:nvPr/>
        </p:nvGrpSpPr>
        <p:grpSpPr>
          <a:xfrm>
            <a:off x="2346778" y="2090678"/>
            <a:ext cx="2323012" cy="1242643"/>
            <a:chOff x="2063141" y="1065139"/>
            <a:chExt cx="1742259" cy="931982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1D33041A-A2BA-40BF-BF68-A0A9BB18485B}"/>
                </a:ext>
              </a:extLst>
            </p:cNvPr>
            <p:cNvSpPr txBox="1"/>
            <p:nvPr/>
          </p:nvSpPr>
          <p:spPr>
            <a:xfrm>
              <a:off x="2063141" y="1304624"/>
              <a:ext cx="174225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Shooting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Equipment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432ECCCE-17CF-4A0F-9D06-3899BCB1AB87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82A839CC-57AC-48A2-9E49-55A2E28165AA}"/>
              </a:ext>
            </a:extLst>
          </p:cNvPr>
          <p:cNvGrpSpPr/>
          <p:nvPr/>
        </p:nvGrpSpPr>
        <p:grpSpPr>
          <a:xfrm>
            <a:off x="4506263" y="4329531"/>
            <a:ext cx="3139193" cy="1448151"/>
            <a:chOff x="421670" y="2818111"/>
            <a:chExt cx="1966284" cy="1086113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2852A7CC-3976-44CA-871F-00544A8E9FA5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individual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subsystems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5C9091EC-D808-49AF-AC17-6476E4E0FAB7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123379DC-3312-4D18-86D8-A01043049817}"/>
              </a:ext>
            </a:extLst>
          </p:cNvPr>
          <p:cNvGrpSpPr/>
          <p:nvPr/>
        </p:nvGrpSpPr>
        <p:grpSpPr>
          <a:xfrm>
            <a:off x="6344970" y="2084507"/>
            <a:ext cx="2974390" cy="688645"/>
            <a:chOff x="2063141" y="1065139"/>
            <a:chExt cx="1835586" cy="516484"/>
          </a:xfrm>
        </p:grpSpPr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BA27BEA4-6918-435C-8E1E-40966DFE7F80}"/>
                </a:ext>
              </a:extLst>
            </p:cNvPr>
            <p:cNvSpPr txBox="1"/>
            <p:nvPr/>
          </p:nvSpPr>
          <p:spPr>
            <a:xfrm>
              <a:off x="2063141" y="1304624"/>
              <a:ext cx="1835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Testing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892CF7B-3774-4A32-AD9B-7C696E68D6CF}"/>
                </a:ext>
              </a:extLst>
            </p:cNvPr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D548F84E-41E9-4019-8FE0-AE95D8820063}"/>
              </a:ext>
            </a:extLst>
          </p:cNvPr>
          <p:cNvSpPr txBox="1"/>
          <p:nvPr/>
        </p:nvSpPr>
        <p:spPr>
          <a:xfrm>
            <a:off x="9260726" y="3579650"/>
            <a:ext cx="1230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ko-KR" sz="2400" b="1" dirty="0">
                <a:solidFill>
                  <a:srgbClr val="FFC000"/>
                </a:solidFill>
                <a:cs typeface="Arial" pitchFamily="34" charset="0"/>
              </a:rPr>
              <a:t>May ‘19</a:t>
            </a:r>
            <a:endParaRPr lang="ko-KR" altLang="en-US" sz="24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55F647A2-718D-4755-807C-3662EC829DF2}"/>
              </a:ext>
            </a:extLst>
          </p:cNvPr>
          <p:cNvSpPr/>
          <p:nvPr/>
        </p:nvSpPr>
        <p:spPr>
          <a:xfrm>
            <a:off x="10442336" y="3839426"/>
            <a:ext cx="1056000" cy="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FFC000"/>
              </a:solidFill>
            </a:endParaRPr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608A9F32-301C-44C9-A498-6A9996D7F07E}"/>
              </a:ext>
            </a:extLst>
          </p:cNvPr>
          <p:cNvGrpSpPr/>
          <p:nvPr/>
        </p:nvGrpSpPr>
        <p:grpSpPr>
          <a:xfrm>
            <a:off x="8474603" y="4270847"/>
            <a:ext cx="2769583" cy="1448151"/>
            <a:chOff x="421670" y="2818111"/>
            <a:chExt cx="1966284" cy="1086113"/>
          </a:xfrm>
        </p:grpSpPr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46256D38-5DC4-440D-BCF4-AFAF46B5C133}"/>
                </a:ext>
              </a:extLst>
            </p:cNvPr>
            <p:cNvSpPr txBox="1"/>
            <p:nvPr/>
          </p:nvSpPr>
          <p:spPr>
            <a:xfrm>
              <a:off x="421670" y="2818111"/>
              <a:ext cx="196628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of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</a:t>
              </a: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System</a:t>
              </a:r>
              <a:endParaRPr lang="tr-T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</a:t>
              </a:r>
              <a:r>
                <a:rPr lang="tr-T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A89AE47-25E9-4FEB-939C-69E210BB6678}"/>
                </a:ext>
              </a:extLst>
            </p:cNvPr>
            <p:cNvSpPr/>
            <p:nvPr/>
          </p:nvSpPr>
          <p:spPr>
            <a:xfrm>
              <a:off x="440840" y="3724224"/>
              <a:ext cx="1734772" cy="18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914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box image">
            <a:extLst>
              <a:ext uri="{FF2B5EF4-FFF2-40B4-BE49-F238E27FC236}">
                <a16:creationId xmlns:a16="http://schemas.microsoft.com/office/drawing/2014/main" id="{4A20272D-6C61-4617-9355-E995ED97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06" y="1144588"/>
            <a:ext cx="4462188" cy="43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03915DD3-C74C-4016-A367-9CB9A578CD89}"/>
              </a:ext>
            </a:extLst>
          </p:cNvPr>
          <p:cNvSpPr txBox="1"/>
          <p:nvPr/>
        </p:nvSpPr>
        <p:spPr>
          <a:xfrm>
            <a:off x="3864906" y="5680213"/>
            <a:ext cx="63123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Gallery For &gt; Box Wallpapers. (2018). Retrieved from http://feelgrafix.com/data_images/out/28/984471-box.jpg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579483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31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2977548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E22085C-534F-4D34-9DEB-29135FCBA686}"/>
              </a:ext>
            </a:extLst>
          </p:cNvPr>
          <p:cNvSpPr/>
          <p:nvPr/>
        </p:nvSpPr>
        <p:spPr>
          <a:xfrm>
            <a:off x="-24000" y="1507935"/>
            <a:ext cx="12192000" cy="461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CAFEF9-42F8-4747-9A57-B0A82B8CDA48}"/>
              </a:ext>
            </a:extLst>
          </p:cNvPr>
          <p:cNvSpPr/>
          <p:nvPr/>
        </p:nvSpPr>
        <p:spPr>
          <a:xfrm>
            <a:off x="870148" y="227687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4CF9E-94B5-4CA1-B12B-1791F629DDA9}"/>
              </a:ext>
            </a:extLst>
          </p:cNvPr>
          <p:cNvSpPr/>
          <p:nvPr/>
        </p:nvSpPr>
        <p:spPr>
          <a:xfrm>
            <a:off x="846336" y="3621022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36919C-ACBA-4761-B72B-051A86733A1D}"/>
              </a:ext>
            </a:extLst>
          </p:cNvPr>
          <p:cNvSpPr/>
          <p:nvPr/>
        </p:nvSpPr>
        <p:spPr>
          <a:xfrm>
            <a:off x="822524" y="4965171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BEC42EB-40D2-4D7B-B46F-E92AAAAAB318}"/>
              </a:ext>
            </a:extLst>
          </p:cNvPr>
          <p:cNvSpPr txBox="1"/>
          <p:nvPr/>
        </p:nvSpPr>
        <p:spPr>
          <a:xfrm>
            <a:off x="1833125" y="2385516"/>
            <a:ext cx="35523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ko-KR" sz="1867" b="1" dirty="0">
                <a:cs typeface="Arial" pitchFamily="34" charset="0"/>
              </a:rPr>
              <a:t>Main </a:t>
            </a:r>
            <a:r>
              <a:rPr lang="tr-TR" altLang="ko-KR" sz="1867" b="1" dirty="0" err="1">
                <a:cs typeface="Arial" pitchFamily="34" charset="0"/>
              </a:rPr>
              <a:t>Unit</a:t>
            </a:r>
            <a:endParaRPr lang="ko-KR" altLang="en-US" sz="1867" b="1" dirty="0">
              <a:cs typeface="Arial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071E21BF-4761-45C1-8B46-D7D3B0D2A7BC}"/>
              </a:ext>
            </a:extLst>
          </p:cNvPr>
          <p:cNvGrpSpPr/>
          <p:nvPr/>
        </p:nvGrpSpPr>
        <p:grpSpPr>
          <a:xfrm>
            <a:off x="1766292" y="3632199"/>
            <a:ext cx="3552395" cy="716283"/>
            <a:chOff x="803640" y="3362835"/>
            <a:chExt cx="2059657" cy="537212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73C6955-AE6C-478D-876C-44C42542ECE0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5FA56906-A6D9-483D-9901-1A7DEDC18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Communication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Module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CCF837D-9025-4B13-A472-6C89CF9ABCF7}"/>
              </a:ext>
            </a:extLst>
          </p:cNvPr>
          <p:cNvGrpSpPr/>
          <p:nvPr/>
        </p:nvGrpSpPr>
        <p:grpSpPr>
          <a:xfrm>
            <a:off x="1705405" y="5118371"/>
            <a:ext cx="3552395" cy="716283"/>
            <a:chOff x="803640" y="3362835"/>
            <a:chExt cx="2059657" cy="537212"/>
          </a:xfrm>
        </p:grpSpPr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9730D6D2-588D-4EB1-89FB-06B1D31BD8A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93B25332-4172-4D10-8670-AC4A9684E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 err="1">
                  <a:cs typeface="Arial" pitchFamily="34" charset="0"/>
                </a:rPr>
                <a:t>Batteries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39" name="TextBox 32">
            <a:extLst>
              <a:ext uri="{FF2B5EF4-FFF2-40B4-BE49-F238E27FC236}">
                <a16:creationId xmlns:a16="http://schemas.microsoft.com/office/drawing/2014/main" id="{6E81B3E4-E3EC-4A38-A1A7-4B2BF82383DB}"/>
              </a:ext>
            </a:extLst>
          </p:cNvPr>
          <p:cNvSpPr txBox="1"/>
          <p:nvPr/>
        </p:nvSpPr>
        <p:spPr>
          <a:xfrm>
            <a:off x="825609" y="2364315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C04D8B5C-2341-4E12-840D-C22DB4350824}"/>
              </a:ext>
            </a:extLst>
          </p:cNvPr>
          <p:cNvSpPr txBox="1"/>
          <p:nvPr/>
        </p:nvSpPr>
        <p:spPr>
          <a:xfrm>
            <a:off x="777985" y="369728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52B9194E-0E05-40C9-AA20-7B10CB00C238}"/>
              </a:ext>
            </a:extLst>
          </p:cNvPr>
          <p:cNvSpPr txBox="1"/>
          <p:nvPr/>
        </p:nvSpPr>
        <p:spPr>
          <a:xfrm>
            <a:off x="777985" y="5041437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E88D2891-9503-4B0B-8D81-C9F3217345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4" y="1736496"/>
            <a:ext cx="2023866" cy="1350750"/>
          </a:xfrm>
          <a:prstGeom prst="rect">
            <a:avLst/>
          </a:prstGeom>
        </p:spPr>
      </p:pic>
      <p:pic>
        <p:nvPicPr>
          <p:cNvPr id="4098" name="Picture 2" descr="Image result for lipo battery 3s">
            <a:extLst>
              <a:ext uri="{FF2B5EF4-FFF2-40B4-BE49-F238E27FC236}">
                <a16:creationId xmlns:a16="http://schemas.microsoft.com/office/drawing/2014/main" id="{DA5549D0-0498-4423-BF7A-B6A90626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130" y="4224892"/>
            <a:ext cx="1841345" cy="18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D9BC852-713B-41DC-A249-1B36EB71BD86}"/>
              </a:ext>
            </a:extLst>
          </p:cNvPr>
          <p:cNvSpPr txBox="1"/>
          <p:nvPr/>
        </p:nvSpPr>
        <p:spPr>
          <a:xfrm>
            <a:off x="8648257" y="5499708"/>
            <a:ext cx="339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E-flite3000mAh 3S 11.1V 30C LiPo Battery for RC Aircraft. (2018). Retrieved from </a:t>
            </a:r>
            <a:r>
              <a:rPr lang="tr-TR" sz="800" dirty="0"/>
              <a:t> </a:t>
            </a:r>
            <a:r>
              <a:rPr lang="en-US" sz="800" dirty="0"/>
              <a:t>https://www.bhphotovideo.com/c/product/1127413-REG/e_flite_eflb30003s30_3000mah_3s_11_1v_30c.html</a:t>
            </a:r>
            <a:endParaRPr lang="tr-TR" sz="800" dirty="0"/>
          </a:p>
        </p:txBody>
      </p:sp>
      <p:pic>
        <p:nvPicPr>
          <p:cNvPr id="4102" name="Picture 6" descr="Image result for remote controller antenna cartoon drone">
            <a:extLst>
              <a:ext uri="{FF2B5EF4-FFF2-40B4-BE49-F238E27FC236}">
                <a16:creationId xmlns:a16="http://schemas.microsoft.com/office/drawing/2014/main" id="{9ECA63A1-CE6E-498D-8BE0-890DD4481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t="203" r="-206" b="11552"/>
          <a:stretch/>
        </p:blipFill>
        <p:spPr bwMode="auto">
          <a:xfrm>
            <a:off x="5856376" y="2618951"/>
            <a:ext cx="1653245" cy="15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49B8951-233E-47A6-81A7-F98171A344BE}"/>
              </a:ext>
            </a:extLst>
          </p:cNvPr>
          <p:cNvSpPr txBox="1"/>
          <p:nvPr/>
        </p:nvSpPr>
        <p:spPr>
          <a:xfrm>
            <a:off x="5679617" y="4208092"/>
            <a:ext cx="230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remote control antenna drone technology wireless. (2018). Retrieved from </a:t>
            </a:r>
            <a:endParaRPr lang="tr-TR" sz="800" dirty="0"/>
          </a:p>
          <a:p>
            <a:r>
              <a:rPr lang="en-US" sz="800" dirty="0"/>
              <a:t>https://www.shutterstock.com/image-vector/remote-control-antenna-drone-technology-wireless-759977725</a:t>
            </a:r>
          </a:p>
        </p:txBody>
      </p:sp>
    </p:spTree>
    <p:extLst>
      <p:ext uri="{BB962C8B-B14F-4D97-AF65-F5344CB8AC3E}">
        <p14:creationId xmlns:p14="http://schemas.microsoft.com/office/powerpoint/2010/main" val="66656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44180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528455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29F519-BF2C-4E29-A35D-57A9D17FEABB}"/>
              </a:ext>
            </a:extLst>
          </p:cNvPr>
          <p:cNvSpPr/>
          <p:nvPr/>
        </p:nvSpPr>
        <p:spPr>
          <a:xfrm>
            <a:off x="907362" y="2059898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E67FC-21EA-4615-8310-C4FF92EB779C}"/>
              </a:ext>
            </a:extLst>
          </p:cNvPr>
          <p:cNvSpPr/>
          <p:nvPr/>
        </p:nvSpPr>
        <p:spPr>
          <a:xfrm>
            <a:off x="883550" y="3404047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D9BCD-CB8C-4915-9D79-21A468A77BAC}"/>
              </a:ext>
            </a:extLst>
          </p:cNvPr>
          <p:cNvSpPr/>
          <p:nvPr/>
        </p:nvSpPr>
        <p:spPr>
          <a:xfrm>
            <a:off x="859738" y="4748196"/>
            <a:ext cx="768085" cy="7680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40EAE026-F830-4572-8198-EC3E102B8B3A}"/>
              </a:ext>
            </a:extLst>
          </p:cNvPr>
          <p:cNvGrpSpPr/>
          <p:nvPr/>
        </p:nvGrpSpPr>
        <p:grpSpPr>
          <a:xfrm>
            <a:off x="1869446" y="2210797"/>
            <a:ext cx="3723949" cy="609695"/>
            <a:chOff x="704174" y="3442776"/>
            <a:chExt cx="2159123" cy="457271"/>
          </a:xfrm>
        </p:grpSpPr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28BA4C5-AE11-4395-9D4F-94158DD190F1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000212E1-A1E4-4251-831D-E7D2C1EF6197}"/>
                </a:ext>
              </a:extLst>
            </p:cNvPr>
            <p:cNvSpPr txBox="1"/>
            <p:nvPr/>
          </p:nvSpPr>
          <p:spPr>
            <a:xfrm>
              <a:off x="704174" y="3442776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Game </a:t>
              </a:r>
              <a:r>
                <a:rPr lang="tr-TR" altLang="ko-KR" sz="1867" b="1" dirty="0" err="1">
                  <a:cs typeface="Arial" pitchFamily="34" charset="0"/>
                </a:rPr>
                <a:t>Field</a:t>
              </a:r>
              <a:r>
                <a:rPr lang="tr-TR" altLang="ko-KR" sz="1867" b="1" dirty="0">
                  <a:cs typeface="Arial" pitchFamily="34" charset="0"/>
                </a:rPr>
                <a:t> &amp; A </a:t>
              </a:r>
              <a:r>
                <a:rPr lang="tr-TR" altLang="ko-KR" sz="1867" b="1" dirty="0" err="1">
                  <a:cs typeface="Arial" pitchFamily="34" charset="0"/>
                </a:rPr>
                <a:t>Ball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17" name="Group 25">
            <a:extLst>
              <a:ext uri="{FF2B5EF4-FFF2-40B4-BE49-F238E27FC236}">
                <a16:creationId xmlns:a16="http://schemas.microsoft.com/office/drawing/2014/main" id="{39D3B2B1-506D-4D39-8420-057BE398D905}"/>
              </a:ext>
            </a:extLst>
          </p:cNvPr>
          <p:cNvGrpSpPr/>
          <p:nvPr/>
        </p:nvGrpSpPr>
        <p:grpSpPr>
          <a:xfrm>
            <a:off x="1740713" y="3459761"/>
            <a:ext cx="3552395" cy="716283"/>
            <a:chOff x="803640" y="3362835"/>
            <a:chExt cx="2059657" cy="537212"/>
          </a:xfrm>
        </p:grpSpPr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45D89529-F703-4839-9F22-5B95BE7A0435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F6473B7B-6292-4537-ABA1-0D9F9B1660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A </a:t>
              </a:r>
              <a:r>
                <a:rPr lang="tr-TR" altLang="ko-KR" sz="1867" b="1" dirty="0" err="1">
                  <a:cs typeface="Arial" pitchFamily="34" charset="0"/>
                </a:rPr>
                <a:t>Dummy</a:t>
              </a:r>
              <a:r>
                <a:rPr lang="tr-TR" altLang="ko-KR" sz="1867" b="1" dirty="0">
                  <a:cs typeface="Arial" pitchFamily="34" charset="0"/>
                </a:rPr>
                <a:t> Robot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252D72A0-B10B-435D-B96A-D6B8CF524C80}"/>
              </a:ext>
            </a:extLst>
          </p:cNvPr>
          <p:cNvGrpSpPr/>
          <p:nvPr/>
        </p:nvGrpSpPr>
        <p:grpSpPr>
          <a:xfrm>
            <a:off x="1771458" y="4890216"/>
            <a:ext cx="3677769" cy="379656"/>
            <a:chOff x="803640" y="3646132"/>
            <a:chExt cx="2132348" cy="284742"/>
          </a:xfrm>
        </p:grpSpPr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7D78F1F2-07A7-4F9E-80D0-934AD528778B}"/>
                </a:ext>
              </a:extLst>
            </p:cNvPr>
            <p:cNvSpPr txBox="1"/>
            <p:nvPr/>
          </p:nvSpPr>
          <p:spPr>
            <a:xfrm>
              <a:off x="803640" y="364613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73A18066-A3F9-488E-A449-2D9BC22DE45F}"/>
                </a:ext>
              </a:extLst>
            </p:cNvPr>
            <p:cNvSpPr txBox="1"/>
            <p:nvPr/>
          </p:nvSpPr>
          <p:spPr>
            <a:xfrm>
              <a:off x="876331" y="3646132"/>
              <a:ext cx="20596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altLang="ko-KR" sz="1867" b="1" dirty="0">
                  <a:cs typeface="Arial" pitchFamily="34" charset="0"/>
                </a:rPr>
                <a:t>User Guide &amp; </a:t>
              </a:r>
              <a:r>
                <a:rPr lang="tr-TR" altLang="ko-KR" sz="1867" b="1" dirty="0" err="1">
                  <a:cs typeface="Arial" pitchFamily="34" charset="0"/>
                </a:rPr>
                <a:t>Warranty</a:t>
              </a:r>
              <a:r>
                <a:rPr lang="tr-TR" altLang="ko-KR" sz="1867" b="1" dirty="0">
                  <a:cs typeface="Arial" pitchFamily="34" charset="0"/>
                </a:rPr>
                <a:t> </a:t>
              </a:r>
              <a:r>
                <a:rPr lang="tr-TR" altLang="ko-KR" sz="1867" b="1" dirty="0" err="1">
                  <a:cs typeface="Arial" pitchFamily="34" charset="0"/>
                </a:rPr>
                <a:t>Certificate</a:t>
              </a:r>
              <a:endParaRPr lang="ko-KR" altLang="en-US" sz="1867" b="1" dirty="0">
                <a:cs typeface="Arial" pitchFamily="34" charset="0"/>
              </a:endParaRPr>
            </a:p>
          </p:txBody>
        </p:sp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53A3193D-0394-4F1C-BF42-2DBB4767A086}"/>
              </a:ext>
            </a:extLst>
          </p:cNvPr>
          <p:cNvSpPr txBox="1"/>
          <p:nvPr/>
        </p:nvSpPr>
        <p:spPr>
          <a:xfrm>
            <a:off x="866086" y="2144731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74170A7-9582-4FC9-89DD-55ED786F1FD4}"/>
              </a:ext>
            </a:extLst>
          </p:cNvPr>
          <p:cNvSpPr txBox="1"/>
          <p:nvPr/>
        </p:nvSpPr>
        <p:spPr>
          <a:xfrm>
            <a:off x="818462" y="347770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78473CEE-EC51-4290-905C-30DDE34890AD}"/>
              </a:ext>
            </a:extLst>
          </p:cNvPr>
          <p:cNvSpPr txBox="1"/>
          <p:nvPr/>
        </p:nvSpPr>
        <p:spPr>
          <a:xfrm>
            <a:off x="818462" y="4821853"/>
            <a:ext cx="85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24E2D6-DE65-44B9-9181-7A51462C6CDC}"/>
              </a:ext>
            </a:extLst>
          </p:cNvPr>
          <p:cNvSpPr txBox="1">
            <a:spLocks/>
          </p:cNvSpPr>
          <p:nvPr/>
        </p:nvSpPr>
        <p:spPr>
          <a:xfrm>
            <a:off x="838200" y="380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latin typeface="+mn-lt"/>
              </a:rPr>
              <a:t>Deliverables</a:t>
            </a:r>
            <a:endParaRPr lang="en-US" dirty="0">
              <a:latin typeface="+mn-lt"/>
            </a:endParaRPr>
          </a:p>
        </p:txBody>
      </p:sp>
      <p:pic>
        <p:nvPicPr>
          <p:cNvPr id="5122" name="Picture 2" descr="Image result for green ball">
            <a:extLst>
              <a:ext uri="{FF2B5EF4-FFF2-40B4-BE49-F238E27FC236}">
                <a16:creationId xmlns:a16="http://schemas.microsoft.com/office/drawing/2014/main" id="{50715F75-9DA2-4E35-B4E5-20CB4BB2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2022534"/>
            <a:ext cx="768085" cy="7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log.metu.edu.tr/capstone/files/2018/10/image007-275x300.png">
            <a:extLst>
              <a:ext uri="{FF2B5EF4-FFF2-40B4-BE49-F238E27FC236}">
                <a16:creationId xmlns:a16="http://schemas.microsoft.com/office/drawing/2014/main" id="{DFFAE13A-68ED-4BEA-B1C5-FEE0CBDD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35" y="1274942"/>
            <a:ext cx="1700820" cy="18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11A827F-60D5-4593-A2FE-31B1CA75BF73}"/>
              </a:ext>
            </a:extLst>
          </p:cNvPr>
          <p:cNvSpPr txBox="1"/>
          <p:nvPr/>
        </p:nvSpPr>
        <p:spPr>
          <a:xfrm>
            <a:off x="6688171" y="3147401"/>
            <a:ext cx="2199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Projects – Capstone Design. (2018). Retrieved </a:t>
            </a:r>
            <a:endParaRPr lang="tr-TR" sz="800" dirty="0"/>
          </a:p>
          <a:p>
            <a:r>
              <a:rPr lang="en-US" sz="800" dirty="0"/>
              <a:t>from http://capstone.eee.metu.edu.tr/projects/</a:t>
            </a:r>
            <a:endParaRPr lang="tr-TR" sz="800" dirty="0"/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A56D0B36-57F9-4EC7-8471-EE645692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66" y="4056353"/>
            <a:ext cx="2157453" cy="13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E79D24D-745D-48C1-B5FF-ECDB2FD80F5C}"/>
              </a:ext>
            </a:extLst>
          </p:cNvPr>
          <p:cNvSpPr txBox="1"/>
          <p:nvPr/>
        </p:nvSpPr>
        <p:spPr>
          <a:xfrm>
            <a:off x="7123228" y="5415318"/>
            <a:ext cx="3259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Phone | Blue Ridge. (2018). Retrieved from http://www.brctv.com/phone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412237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72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9691B-AE05-4728-ADCE-7C6286E119D0}"/>
              </a:ext>
            </a:extLst>
          </p:cNvPr>
          <p:cNvSpPr txBox="1"/>
          <p:nvPr/>
        </p:nvSpPr>
        <p:spPr>
          <a:xfrm>
            <a:off x="3610423" y="5369192"/>
            <a:ext cx="15868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Our Robot</a:t>
            </a:r>
            <a:endParaRPr lang="en-US" sz="2600" dirty="0"/>
          </a:p>
        </p:txBody>
      </p:sp>
      <p:pic>
        <p:nvPicPr>
          <p:cNvPr id="2050" name="Picture 2" descr="controller cartoon ile ilgili gÃ¶rsel sonucu">
            <a:extLst>
              <a:ext uri="{FF2B5EF4-FFF2-40B4-BE49-F238E27FC236}">
                <a16:creationId xmlns:a16="http://schemas.microsoft.com/office/drawing/2014/main" id="{4FBE1D6B-0721-45DC-B91B-C99075D3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6"/>
          <a:stretch/>
        </p:blipFill>
        <p:spPr bwMode="auto">
          <a:xfrm>
            <a:off x="9076945" y="2296938"/>
            <a:ext cx="2476500" cy="24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043AFF-A20D-4AA9-9481-827003ACEF20}"/>
              </a:ext>
            </a:extLst>
          </p:cNvPr>
          <p:cNvSpPr txBox="1"/>
          <p:nvPr/>
        </p:nvSpPr>
        <p:spPr>
          <a:xfrm>
            <a:off x="1322470" y="5614890"/>
            <a:ext cx="16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Robot Side</a:t>
            </a:r>
            <a:endParaRPr lang="en-US" sz="2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583E1-9537-469C-8C68-1053E1F5C9A5}"/>
              </a:ext>
            </a:extLst>
          </p:cNvPr>
          <p:cNvSpPr txBox="1"/>
          <p:nvPr/>
        </p:nvSpPr>
        <p:spPr>
          <a:xfrm>
            <a:off x="9218805" y="5038794"/>
            <a:ext cx="2239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b="1" dirty="0"/>
              <a:t>Controller Side</a:t>
            </a:r>
            <a:endParaRPr lang="en-US" sz="2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03384A-31B2-4F75-929A-7E18D4949C5B}"/>
              </a:ext>
            </a:extLst>
          </p:cNvPr>
          <p:cNvCxnSpPr>
            <a:cxnSpLocks/>
          </p:cNvCxnSpPr>
          <p:nvPr/>
        </p:nvCxnSpPr>
        <p:spPr>
          <a:xfrm flipH="1">
            <a:off x="4116508" y="4779897"/>
            <a:ext cx="5102297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CF6645-368B-40E9-83E2-8965EBDFFAE3}"/>
              </a:ext>
            </a:extLst>
          </p:cNvPr>
          <p:cNvSpPr txBox="1"/>
          <p:nvPr/>
        </p:nvSpPr>
        <p:spPr>
          <a:xfrm>
            <a:off x="6334949" y="4770959"/>
            <a:ext cx="9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&gt;= 30 m</a:t>
            </a:r>
            <a:endParaRPr lang="en-US" b="1" dirty="0"/>
          </a:p>
        </p:txBody>
      </p:sp>
      <p:sp>
        <p:nvSpPr>
          <p:cNvPr id="2055" name="Hexagon 2054">
            <a:extLst>
              <a:ext uri="{FF2B5EF4-FFF2-40B4-BE49-F238E27FC236}">
                <a16:creationId xmlns:a16="http://schemas.microsoft.com/office/drawing/2014/main" id="{207B0171-B236-47E4-8A76-0321A2643AEE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4E575D6-FFE3-4344-B16B-A8DA8686918B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Arrow Connector 2070">
            <a:extLst>
              <a:ext uri="{FF2B5EF4-FFF2-40B4-BE49-F238E27FC236}">
                <a16:creationId xmlns:a16="http://schemas.microsoft.com/office/drawing/2014/main" id="{28B349F0-A796-4A6A-9D44-5A6DBE41AB31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>
            <a:extLst>
              <a:ext uri="{FF2B5EF4-FFF2-40B4-BE49-F238E27FC236}">
                <a16:creationId xmlns:a16="http://schemas.microsoft.com/office/drawing/2014/main" id="{BDAFB7A7-7F0E-4947-B5BC-385C43C66AAB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miley Face 7">
            <a:extLst>
              <a:ext uri="{FF2B5EF4-FFF2-40B4-BE49-F238E27FC236}">
                <a16:creationId xmlns:a16="http://schemas.microsoft.com/office/drawing/2014/main" id="{B024B5D7-3FBE-4720-9FFE-9A84872658C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EBA3073-352C-451D-A351-99CA0D6C7DE5}"/>
              </a:ext>
            </a:extLst>
          </p:cNvPr>
          <p:cNvCxnSpPr>
            <a:cxnSpLocks/>
          </p:cNvCxnSpPr>
          <p:nvPr/>
        </p:nvCxnSpPr>
        <p:spPr>
          <a:xfrm>
            <a:off x="2711133" y="4987878"/>
            <a:ext cx="975544" cy="656747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>
            <a:extLst>
              <a:ext uri="{FF2B5EF4-FFF2-40B4-BE49-F238E27FC236}">
                <a16:creationId xmlns:a16="http://schemas.microsoft.com/office/drawing/2014/main" id="{76915BCD-2B50-44DD-8B59-C6AD8569B7D1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94D90-8EBD-4B31-A9E7-356E0CCCC2D7}"/>
              </a:ext>
            </a:extLst>
          </p:cNvPr>
          <p:cNvSpPr txBox="1"/>
          <p:nvPr/>
        </p:nvSpPr>
        <p:spPr>
          <a:xfrm>
            <a:off x="3323086" y="1440452"/>
            <a:ext cx="2648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Opponents’ Robot</a:t>
            </a:r>
            <a:endParaRPr lang="en-US" sz="2600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C03894-75A7-4EED-A5F6-F0A76EB92C22}"/>
              </a:ext>
            </a:extLst>
          </p:cNvPr>
          <p:cNvCxnSpPr>
            <a:cxnSpLocks/>
          </p:cNvCxnSpPr>
          <p:nvPr/>
        </p:nvCxnSpPr>
        <p:spPr>
          <a:xfrm flipV="1">
            <a:off x="2670527" y="1703693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514F17-0AFA-4C11-9319-14C89DA3E91C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436991-944A-4DAD-85E0-C52A03294B99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2B63DCD-1AA2-4D7B-8278-4D79D87F7A3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996880-A477-4551-8663-3C29D8AA89AC}"/>
              </a:ext>
            </a:extLst>
          </p:cNvPr>
          <p:cNvSpPr/>
          <p:nvPr/>
        </p:nvSpPr>
        <p:spPr>
          <a:xfrm>
            <a:off x="2976638" y="2494884"/>
            <a:ext cx="308180" cy="2706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DC7973C-55FD-48C2-9DA8-0372C3B986D8}"/>
              </a:ext>
            </a:extLst>
          </p:cNvPr>
          <p:cNvCxnSpPr>
            <a:cxnSpLocks/>
          </p:cNvCxnSpPr>
          <p:nvPr/>
        </p:nvCxnSpPr>
        <p:spPr>
          <a:xfrm flipV="1">
            <a:off x="3274090" y="2168464"/>
            <a:ext cx="698474" cy="488318"/>
          </a:xfrm>
          <a:prstGeom prst="curvedConnector3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E7A000-93B8-4893-B744-EF32E7E1E159}"/>
              </a:ext>
            </a:extLst>
          </p:cNvPr>
          <p:cNvSpPr txBox="1"/>
          <p:nvPr/>
        </p:nvSpPr>
        <p:spPr>
          <a:xfrm>
            <a:off x="3935777" y="1896350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The ball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5763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43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13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7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0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96A1C8-BA62-4431-BACE-B8F2FAAC2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Profile</a:t>
            </a: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Aproaches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Plans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b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75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>
                <a:latin typeface="+mn-lt"/>
              </a:rPr>
              <a:t>Contact Us</a:t>
            </a:r>
            <a:endParaRPr lang="en-US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5976F94E-5ECE-4849-9591-FBCC521F5A37}"/>
              </a:ext>
            </a:extLst>
          </p:cNvPr>
          <p:cNvSpPr>
            <a:spLocks noChangeAspect="1"/>
          </p:cNvSpPr>
          <p:nvPr/>
        </p:nvSpPr>
        <p:spPr>
          <a:xfrm>
            <a:off x="814803" y="4842366"/>
            <a:ext cx="720000" cy="72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6">
            <a:extLst>
              <a:ext uri="{FF2B5EF4-FFF2-40B4-BE49-F238E27FC236}">
                <a16:creationId xmlns:a16="http://schemas.microsoft.com/office/drawing/2014/main" id="{22634102-DC62-4DAF-8B64-E0CB9487E969}"/>
              </a:ext>
            </a:extLst>
          </p:cNvPr>
          <p:cNvSpPr/>
          <p:nvPr/>
        </p:nvSpPr>
        <p:spPr>
          <a:xfrm>
            <a:off x="756747" y="1779853"/>
            <a:ext cx="720000" cy="720000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C26F93C-8045-4B8F-A240-CBAF12F570C5}"/>
              </a:ext>
            </a:extLst>
          </p:cNvPr>
          <p:cNvSpPr/>
          <p:nvPr/>
        </p:nvSpPr>
        <p:spPr>
          <a:xfrm>
            <a:off x="774975" y="2729559"/>
            <a:ext cx="730800" cy="7308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01621-9F80-4DE1-B7FA-1B50A13229D5}"/>
              </a:ext>
            </a:extLst>
          </p:cNvPr>
          <p:cNvSpPr txBox="1"/>
          <p:nvPr/>
        </p:nvSpPr>
        <p:spPr>
          <a:xfrm>
            <a:off x="1534803" y="1841811"/>
            <a:ext cx="40253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potatointegrated@gmail.com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22F9A-C585-48E2-9F06-93F0B4FEB636}"/>
              </a:ext>
            </a:extLst>
          </p:cNvPr>
          <p:cNvSpPr txBox="1"/>
          <p:nvPr/>
        </p:nvSpPr>
        <p:spPr>
          <a:xfrm>
            <a:off x="1534802" y="2787862"/>
            <a:ext cx="7560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1427.Cadde İşçi Blokları Mah. 10. Yıldız Blok No: 35/23 A </a:t>
            </a:r>
          </a:p>
          <a:p>
            <a:r>
              <a:rPr lang="tr-TR" sz="2500" dirty="0"/>
              <a:t>Çankaya/Ankara</a:t>
            </a:r>
            <a:endParaRPr lang="en-US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5FCAD-118E-4894-8215-C8B0FDDFE55E}"/>
              </a:ext>
            </a:extLst>
          </p:cNvPr>
          <p:cNvSpPr txBox="1"/>
          <p:nvPr/>
        </p:nvSpPr>
        <p:spPr>
          <a:xfrm>
            <a:off x="1534803" y="4925102"/>
            <a:ext cx="30653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facebook.com/PITECH</a:t>
            </a:r>
            <a:endParaRPr lang="en-US" sz="25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B379F345-55F0-4B6B-8D67-3F59A9034A94}"/>
              </a:ext>
            </a:extLst>
          </p:cNvPr>
          <p:cNvSpPr/>
          <p:nvPr/>
        </p:nvSpPr>
        <p:spPr>
          <a:xfrm>
            <a:off x="814803" y="3845814"/>
            <a:ext cx="720000" cy="72000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CF789-CDBD-4023-AEB5-85CBA1D9FDFA}"/>
              </a:ext>
            </a:extLst>
          </p:cNvPr>
          <p:cNvSpPr txBox="1"/>
          <p:nvPr/>
        </p:nvSpPr>
        <p:spPr>
          <a:xfrm>
            <a:off x="1534803" y="3974632"/>
            <a:ext cx="4175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500" dirty="0"/>
              <a:t>linkedin.com/potatointegrated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80592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questions slide">
            <a:extLst>
              <a:ext uri="{FF2B5EF4-FFF2-40B4-BE49-F238E27FC236}">
                <a16:creationId xmlns:a16="http://schemas.microsoft.com/office/drawing/2014/main" id="{1149A0FB-0449-4CDD-80D8-6CED5A09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832452"/>
            <a:ext cx="7524750" cy="501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31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3B50-386D-43AA-92A0-B35BDC55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Gallery For &gt; Box Wallpapers. (2018). Retrieved from </a:t>
            </a:r>
            <a:r>
              <a:rPr lang="en-US" sz="1700" dirty="0">
                <a:hlinkClick r:id="rId2"/>
              </a:rPr>
              <a:t>http://feelgrafix.com/data_images/out/28/984471-box.jpg</a:t>
            </a:r>
            <a:endParaRPr lang="tr-TR" sz="1700" dirty="0"/>
          </a:p>
          <a:p>
            <a:r>
              <a:rPr lang="en-US" sz="1700" dirty="0"/>
              <a:t>E-flite3000mAh 3S 11.1V 30C LiPo Battery for RC Aircraft. (2018). Retrieved from </a:t>
            </a:r>
            <a:r>
              <a:rPr lang="en-US" sz="1700" dirty="0">
                <a:hlinkClick r:id="rId3"/>
              </a:rPr>
              <a:t>https://www.bhphotovideo.com/c/product/1127413-REG/e_flite_eflb30003s30_3000mah_3s_11_1v_30c.html</a:t>
            </a:r>
            <a:endParaRPr lang="tr-TR" sz="1700" dirty="0"/>
          </a:p>
          <a:p>
            <a:r>
              <a:rPr lang="en-US" sz="1700" dirty="0"/>
              <a:t>remote control antenna drone technology wireless. (2018). Retrieved from </a:t>
            </a:r>
            <a:r>
              <a:rPr lang="en-US" sz="1700" dirty="0">
                <a:hlinkClick r:id="rId4"/>
              </a:rPr>
              <a:t>https://www.shutterstock.com/image-vector/remote-control-antenna-drone-technology-wireless-759977725</a:t>
            </a:r>
            <a:endParaRPr lang="tr-TR" sz="1700" dirty="0"/>
          </a:p>
          <a:p>
            <a:r>
              <a:rPr lang="en-US" sz="1700" dirty="0"/>
              <a:t>Projects – Capstone Design. (2018). Retrieved from </a:t>
            </a:r>
            <a:r>
              <a:rPr lang="en-US" sz="1700" dirty="0">
                <a:hlinkClick r:id="rId5"/>
              </a:rPr>
              <a:t>http://capstone.eee.metu.edu.tr/projects/</a:t>
            </a:r>
            <a:endParaRPr lang="tr-TR" sz="1700" dirty="0"/>
          </a:p>
          <a:p>
            <a:r>
              <a:rPr lang="en-US" sz="1700" dirty="0"/>
              <a:t>Phone | Blue Ridge. (2018). Retrieved from http://www.brctv.com/phone</a:t>
            </a:r>
          </a:p>
          <a:p>
            <a:r>
              <a:rPr lang="en-US" sz="1700" dirty="0"/>
              <a:t>AKK KC03 FPV Camera with 600MW Transmitter (n.d.). Retrieved from </a:t>
            </a:r>
            <a:r>
              <a:rPr lang="en-US" sz="1700" dirty="0">
                <a:hlinkClick r:id="rId6"/>
              </a:rPr>
              <a:t>https://www.akktek.com/akk-kc03.html</a:t>
            </a:r>
            <a:endParaRPr lang="tr-TR" sz="1700" dirty="0"/>
          </a:p>
          <a:p>
            <a:r>
              <a:rPr lang="tr-TR" sz="1700" dirty="0" err="1"/>
              <a:t>Li</a:t>
            </a:r>
            <a:r>
              <a:rPr lang="tr-TR" sz="1700" dirty="0"/>
              <a:t>-Po </a:t>
            </a:r>
            <a:r>
              <a:rPr lang="tr-TR" sz="1700" dirty="0" err="1"/>
              <a:t>Battery</a:t>
            </a:r>
            <a:r>
              <a:rPr lang="tr-TR" sz="1700" dirty="0"/>
              <a:t> (</a:t>
            </a:r>
            <a:r>
              <a:rPr lang="tr-TR" sz="1700" dirty="0" err="1"/>
              <a:t>n.d</a:t>
            </a:r>
            <a:r>
              <a:rPr lang="tr-TR" sz="1700" dirty="0"/>
              <a:t>) </a:t>
            </a:r>
            <a:r>
              <a:rPr lang="tr-TR" sz="1700" dirty="0" err="1"/>
              <a:t>Retrieved</a:t>
            </a:r>
            <a:r>
              <a:rPr lang="tr-TR" sz="1700" dirty="0"/>
              <a:t> </a:t>
            </a:r>
            <a:r>
              <a:rPr lang="tr-TR" sz="1700" dirty="0" err="1"/>
              <a:t>from</a:t>
            </a:r>
            <a:r>
              <a:rPr lang="tr-TR" sz="1700" dirty="0"/>
              <a:t> </a:t>
            </a:r>
            <a:r>
              <a:rPr lang="tr-TR" sz="1700" dirty="0">
                <a:hlinkClick r:id="rId7"/>
              </a:rPr>
              <a:t>www.motionrc.com/products/admiral-3300mah</a:t>
            </a:r>
            <a:r>
              <a:rPr lang="tr-TR" sz="1700" dirty="0"/>
              <a:t> </a:t>
            </a:r>
          </a:p>
          <a:p>
            <a:r>
              <a:rPr lang="tr-TR" sz="1800" dirty="0" err="1"/>
              <a:t>Li-Ion</a:t>
            </a:r>
            <a:r>
              <a:rPr lang="tr-TR" sz="1800" dirty="0"/>
              <a:t> Powerbank (</a:t>
            </a:r>
            <a:r>
              <a:rPr lang="tr-TR" sz="1800" dirty="0" err="1"/>
              <a:t>n.d</a:t>
            </a:r>
            <a:r>
              <a:rPr lang="tr-TR" sz="1800" dirty="0"/>
              <a:t>) </a:t>
            </a:r>
            <a:r>
              <a:rPr lang="en-US" sz="1800" dirty="0"/>
              <a:t>Retrieved from</a:t>
            </a:r>
            <a:r>
              <a:rPr lang="tr-TR" sz="1800" dirty="0"/>
              <a:t> </a:t>
            </a:r>
            <a:r>
              <a:rPr lang="en-US" sz="1800" dirty="0">
                <a:hlinkClick r:id="rId8"/>
              </a:rPr>
              <a:t>www.snapdeal.com/product/asus-blue-zen-power-bank</a:t>
            </a:r>
            <a:r>
              <a:rPr lang="tr-TR" sz="1800"/>
              <a:t> </a:t>
            </a:r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endParaRPr lang="en-US" dirty="0"/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90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dirty="0">
                <a:latin typeface="+mn-lt"/>
              </a:rPr>
              <a:t>PROBLEM STATEMENT</a:t>
            </a:r>
            <a:br>
              <a:rPr lang="tr-TR" sz="4000" dirty="0">
                <a:latin typeface="+mn-lt"/>
              </a:rPr>
            </a:br>
            <a:r>
              <a:rPr lang="tr-TR" sz="3400" dirty="0">
                <a:latin typeface="+mn-lt"/>
              </a:rPr>
              <a:t>Requirements &amp; Constraints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7A19408B-652E-4530-BCE4-2AC660DC50E4}"/>
              </a:ext>
            </a:extLst>
          </p:cNvPr>
          <p:cNvSpPr/>
          <p:nvPr/>
        </p:nvSpPr>
        <p:spPr>
          <a:xfrm rot="16200000">
            <a:off x="329327" y="1961178"/>
            <a:ext cx="3798276" cy="3387769"/>
          </a:xfrm>
          <a:prstGeom prst="hexagon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37785B-2729-4EB7-B861-9DC859B6AEB1}"/>
              </a:ext>
            </a:extLst>
          </p:cNvPr>
          <p:cNvCxnSpPr/>
          <p:nvPr/>
        </p:nvCxnSpPr>
        <p:spPr>
          <a:xfrm>
            <a:off x="534580" y="3655062"/>
            <a:ext cx="3387770" cy="105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BF2CA0-12AE-47AD-96DC-23CE96776145}"/>
              </a:ext>
            </a:extLst>
          </p:cNvPr>
          <p:cNvCxnSpPr/>
          <p:nvPr/>
        </p:nvCxnSpPr>
        <p:spPr>
          <a:xfrm>
            <a:off x="1322470" y="2208628"/>
            <a:ext cx="178649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0980D3-7B1E-42AD-BDE6-B3386AC07BB2}"/>
              </a:ext>
            </a:extLst>
          </p:cNvPr>
          <p:cNvCxnSpPr/>
          <p:nvPr/>
        </p:nvCxnSpPr>
        <p:spPr>
          <a:xfrm>
            <a:off x="1181686" y="5010658"/>
            <a:ext cx="2107002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371C5D4-01A7-4E57-874E-42795F393806}"/>
              </a:ext>
            </a:extLst>
          </p:cNvPr>
          <p:cNvSpPr/>
          <p:nvPr/>
        </p:nvSpPr>
        <p:spPr>
          <a:xfrm>
            <a:off x="2167902" y="4682226"/>
            <a:ext cx="529073" cy="592663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01CAD5F-CC69-4082-8698-A475087C09FD}"/>
              </a:ext>
            </a:extLst>
          </p:cNvPr>
          <p:cNvSpPr/>
          <p:nvPr/>
        </p:nvSpPr>
        <p:spPr>
          <a:xfrm>
            <a:off x="2235187" y="1975422"/>
            <a:ext cx="421913" cy="451986"/>
          </a:xfrm>
          <a:prstGeom prst="smileyFace">
            <a:avLst>
              <a:gd name="adj" fmla="val -465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F7C7D-53C4-409D-8687-1509DE7593C0}"/>
              </a:ext>
            </a:extLst>
          </p:cNvPr>
          <p:cNvSpPr txBox="1"/>
          <p:nvPr/>
        </p:nvSpPr>
        <p:spPr>
          <a:xfrm>
            <a:off x="1450922" y="324375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b="1" dirty="0">
                <a:solidFill>
                  <a:srgbClr val="C00000"/>
                </a:solidFill>
              </a:rPr>
              <a:t>Half Field Line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A7D34AB-F07D-4643-91C9-DFE0A2A5E603}"/>
              </a:ext>
            </a:extLst>
          </p:cNvPr>
          <p:cNvSpPr/>
          <p:nvPr/>
        </p:nvSpPr>
        <p:spPr>
          <a:xfrm>
            <a:off x="198041" y="1088651"/>
            <a:ext cx="1124429" cy="606584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Oppenents’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5331293-483D-40C5-9BA7-FEE2FE87D603}"/>
              </a:ext>
            </a:extLst>
          </p:cNvPr>
          <p:cNvSpPr/>
          <p:nvPr/>
        </p:nvSpPr>
        <p:spPr>
          <a:xfrm>
            <a:off x="198041" y="3981111"/>
            <a:ext cx="1124429" cy="553830"/>
          </a:xfrm>
          <a:prstGeom prst="wedgeRoundRectCallout">
            <a:avLst>
              <a:gd name="adj1" fmla="val 72333"/>
              <a:gd name="adj2" fmla="val 12789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solidFill>
                  <a:srgbClr val="C00000"/>
                </a:solidFill>
              </a:rPr>
              <a:t>Our Goal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4191-960D-4681-8174-1D2D2105C600}"/>
              </a:ext>
            </a:extLst>
          </p:cNvPr>
          <p:cNvSpPr txBox="1"/>
          <p:nvPr/>
        </p:nvSpPr>
        <p:spPr>
          <a:xfrm>
            <a:off x="3966724" y="2311423"/>
            <a:ext cx="769127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Goal line should be two times of our robots’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20 sec restriction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Robot should stay in its’ half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Carrying, grasping and scooping the ball is not allowed. </a:t>
            </a: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/>
              <a:t>Within $200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5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F88-9455-4895-BE9F-A609BA5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tr-TR" sz="4000" dirty="0">
                <a:latin typeface="+mn-lt"/>
              </a:rPr>
              <a:t>OBJECTIVES</a:t>
            </a:r>
            <a:br>
              <a:rPr lang="tr-TR" dirty="0"/>
            </a:br>
            <a:r>
              <a:rPr lang="tr-TR" sz="3400" dirty="0">
                <a:latin typeface="+mn-lt"/>
              </a:rPr>
              <a:t>Performance Related Objectives</a:t>
            </a:r>
            <a:endParaRPr lang="en-US" sz="3400" dirty="0">
              <a:latin typeface="+mn-lt"/>
            </a:endParaRP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5607223F-03DD-4F0C-9B0F-F9C5B15037CD}"/>
              </a:ext>
            </a:extLst>
          </p:cNvPr>
          <p:cNvSpPr/>
          <p:nvPr/>
        </p:nvSpPr>
        <p:spPr>
          <a:xfrm>
            <a:off x="0" y="6124353"/>
            <a:ext cx="12192000" cy="73364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tr-TR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PITECH 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94">
            <a:extLst>
              <a:ext uri="{FF2B5EF4-FFF2-40B4-BE49-F238E27FC236}">
                <a16:creationId xmlns:a16="http://schemas.microsoft.com/office/drawing/2014/main" id="{14A61A72-7592-4726-8827-5351BDBB30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934" y="6090314"/>
            <a:ext cx="801725" cy="8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5">
            <a:extLst>
              <a:ext uri="{FF2B5EF4-FFF2-40B4-BE49-F238E27FC236}">
                <a16:creationId xmlns:a16="http://schemas.microsoft.com/office/drawing/2014/main" id="{BF865788-0132-4ECA-AFE1-ED372E47EB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02" t="30279" r="49853" b="30873"/>
          <a:stretch/>
        </p:blipFill>
        <p:spPr>
          <a:xfrm>
            <a:off x="10407413" y="6136014"/>
            <a:ext cx="805521" cy="7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ik Üçgen 14">
            <a:extLst>
              <a:ext uri="{FF2B5EF4-FFF2-40B4-BE49-F238E27FC236}">
                <a16:creationId xmlns:a16="http://schemas.microsoft.com/office/drawing/2014/main" id="{6A6364F7-0D0B-44B1-BF15-6EDA70F066E5}"/>
              </a:ext>
            </a:extLst>
          </p:cNvPr>
          <p:cNvSpPr/>
          <p:nvPr/>
        </p:nvSpPr>
        <p:spPr>
          <a:xfrm rot="10800000">
            <a:off x="7987665" y="0"/>
            <a:ext cx="4204335" cy="1417955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Resim 27">
            <a:extLst>
              <a:ext uri="{FF2B5EF4-FFF2-40B4-BE49-F238E27FC236}">
                <a16:creationId xmlns:a16="http://schemas.microsoft.com/office/drawing/2014/main" id="{830D151B-EC68-40DC-A715-42E2C5C01D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170" y="259080"/>
            <a:ext cx="798830" cy="798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 53">
            <a:extLst>
              <a:ext uri="{FF2B5EF4-FFF2-40B4-BE49-F238E27FC236}">
                <a16:creationId xmlns:a16="http://schemas.microsoft.com/office/drawing/2014/main" id="{61EB58F7-84BC-45EF-8204-520480D9B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433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2" name="Freeform 54">
            <a:extLst>
              <a:ext uri="{FF2B5EF4-FFF2-40B4-BE49-F238E27FC236}">
                <a16:creationId xmlns:a16="http://schemas.microsoft.com/office/drawing/2014/main" id="{73906FC1-22FC-481D-BC5A-976889D6D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95" y="2441008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5" name="Freeform 53">
            <a:extLst>
              <a:ext uri="{FF2B5EF4-FFF2-40B4-BE49-F238E27FC236}">
                <a16:creationId xmlns:a16="http://schemas.microsoft.com/office/drawing/2014/main" id="{CBF3C026-B5EC-41D7-BE9F-166A94B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975" y="2443593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6" name="Freeform 54">
            <a:extLst>
              <a:ext uri="{FF2B5EF4-FFF2-40B4-BE49-F238E27FC236}">
                <a16:creationId xmlns:a16="http://schemas.microsoft.com/office/drawing/2014/main" id="{FC496C1B-3984-4E34-A7F1-132C49EA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739" y="2443592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76697BD7-647A-43A1-B3E1-B14A7A31C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204" y="2442420"/>
            <a:ext cx="2494542" cy="3360227"/>
          </a:xfrm>
          <a:custGeom>
            <a:avLst/>
            <a:gdLst>
              <a:gd name="T0" fmla="*/ 965 w 1930"/>
              <a:gd name="T1" fmla="*/ 0 h 2601"/>
              <a:gd name="T2" fmla="*/ 0 w 1930"/>
              <a:gd name="T3" fmla="*/ 0 h 2601"/>
              <a:gd name="T4" fmla="*/ 0 w 1930"/>
              <a:gd name="T5" fmla="*/ 2106 h 2601"/>
              <a:gd name="T6" fmla="*/ 965 w 1930"/>
              <a:gd name="T7" fmla="*/ 2600 h 2601"/>
              <a:gd name="T8" fmla="*/ 1929 w 1930"/>
              <a:gd name="T9" fmla="*/ 2106 h 2601"/>
              <a:gd name="T10" fmla="*/ 1929 w 1930"/>
              <a:gd name="T11" fmla="*/ 0 h 2601"/>
              <a:gd name="T12" fmla="*/ 965 w 1930"/>
              <a:gd name="T13" fmla="*/ 0 h 2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30" h="2601">
                <a:moveTo>
                  <a:pt x="965" y="0"/>
                </a:moveTo>
                <a:lnTo>
                  <a:pt x="0" y="0"/>
                </a:lnTo>
                <a:lnTo>
                  <a:pt x="0" y="2106"/>
                </a:lnTo>
                <a:lnTo>
                  <a:pt x="965" y="2600"/>
                </a:lnTo>
                <a:lnTo>
                  <a:pt x="1929" y="2106"/>
                </a:lnTo>
                <a:lnTo>
                  <a:pt x="1929" y="0"/>
                </a:lnTo>
                <a:lnTo>
                  <a:pt x="9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none" anchor="ctr"/>
          <a:lstStyle/>
          <a:p>
            <a:endParaRPr lang="en-US" sz="675" dirty="0">
              <a:latin typeface="+mj-lt"/>
            </a:endParaRPr>
          </a:p>
        </p:txBody>
      </p:sp>
      <p:sp>
        <p:nvSpPr>
          <p:cNvPr id="18" name="Freeform 54">
            <a:extLst>
              <a:ext uri="{FF2B5EF4-FFF2-40B4-BE49-F238E27FC236}">
                <a16:creationId xmlns:a16="http://schemas.microsoft.com/office/drawing/2014/main" id="{D64A413C-7DA7-4B26-ABDD-2396749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0925" y="2442419"/>
            <a:ext cx="427149" cy="535359"/>
          </a:xfrm>
          <a:custGeom>
            <a:avLst/>
            <a:gdLst>
              <a:gd name="T0" fmla="*/ 330 w 331"/>
              <a:gd name="T1" fmla="*/ 412 h 413"/>
              <a:gd name="T2" fmla="*/ 0 w 331"/>
              <a:gd name="T3" fmla="*/ 412 h 413"/>
              <a:gd name="T4" fmla="*/ 0 w 331"/>
              <a:gd name="T5" fmla="*/ 0 h 413"/>
              <a:gd name="T6" fmla="*/ 330 w 331"/>
              <a:gd name="T7" fmla="*/ 412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413">
                <a:moveTo>
                  <a:pt x="330" y="412"/>
                </a:moveTo>
                <a:lnTo>
                  <a:pt x="0" y="412"/>
                </a:lnTo>
                <a:lnTo>
                  <a:pt x="0" y="0"/>
                </a:lnTo>
                <a:lnTo>
                  <a:pt x="330" y="412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C25F1-EBB0-46DE-96FB-953F5C881497}"/>
              </a:ext>
            </a:extLst>
          </p:cNvPr>
          <p:cNvSpPr txBox="1"/>
          <p:nvPr/>
        </p:nvSpPr>
        <p:spPr bwMode="auto">
          <a:xfrm>
            <a:off x="2284254" y="2715698"/>
            <a:ext cx="1542899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Range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1F5A6-3D54-4E28-9D67-89EB9C513649}"/>
              </a:ext>
            </a:extLst>
          </p:cNvPr>
          <p:cNvSpPr txBox="1"/>
          <p:nvPr/>
        </p:nvSpPr>
        <p:spPr bwMode="auto">
          <a:xfrm>
            <a:off x="4778796" y="2505912"/>
            <a:ext cx="2127517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linea-basic-10" charset="0"/>
                <a:cs typeface="linea-basic-10" charset="0"/>
              </a:rPr>
              <a:t>Power Consumption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A2786-CC8B-4E3D-A0F2-2DC71C619C11}"/>
              </a:ext>
            </a:extLst>
          </p:cNvPr>
          <p:cNvSpPr txBox="1"/>
          <p:nvPr/>
        </p:nvSpPr>
        <p:spPr bwMode="auto">
          <a:xfrm>
            <a:off x="7516907" y="2531173"/>
            <a:ext cx="2287133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tr-TR" sz="2500" b="1" dirty="0">
                <a:solidFill>
                  <a:schemeClr val="bg1"/>
                </a:solidFill>
                <a:latin typeface="+mj-lt"/>
                <a:ea typeface="EverSlide Office" charset="0"/>
                <a:cs typeface="EverSlide Office" charset="0"/>
              </a:rPr>
              <a:t>Transmission Delay</a:t>
            </a:r>
            <a:endParaRPr lang="en-US" sz="2500" b="1" dirty="0">
              <a:solidFill>
                <a:schemeClr val="bg1"/>
              </a:solidFill>
              <a:latin typeface="+mj-lt"/>
              <a:ea typeface="EverSlide Office" charset="0"/>
              <a:cs typeface="EverSlide Office" charset="0"/>
            </a:endParaRPr>
          </a:p>
        </p:txBody>
      </p:sp>
      <p:sp>
        <p:nvSpPr>
          <p:cNvPr id="27" name="Shape 2554">
            <a:extLst>
              <a:ext uri="{FF2B5EF4-FFF2-40B4-BE49-F238E27FC236}">
                <a16:creationId xmlns:a16="http://schemas.microsoft.com/office/drawing/2014/main" id="{34EDC522-6DCF-43AA-9E1C-6C737F627492}"/>
              </a:ext>
            </a:extLst>
          </p:cNvPr>
          <p:cNvSpPr/>
          <p:nvPr/>
        </p:nvSpPr>
        <p:spPr>
          <a:xfrm>
            <a:off x="8311995" y="1771665"/>
            <a:ext cx="696959" cy="633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8" name="Shape 2587">
            <a:extLst>
              <a:ext uri="{FF2B5EF4-FFF2-40B4-BE49-F238E27FC236}">
                <a16:creationId xmlns:a16="http://schemas.microsoft.com/office/drawing/2014/main" id="{7EE9C49E-93F9-4530-BDEB-5B5C13469575}"/>
              </a:ext>
            </a:extLst>
          </p:cNvPr>
          <p:cNvSpPr/>
          <p:nvPr/>
        </p:nvSpPr>
        <p:spPr>
          <a:xfrm>
            <a:off x="2763869" y="1810994"/>
            <a:ext cx="523259" cy="523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17">
            <a:extLst>
              <a:ext uri="{FF2B5EF4-FFF2-40B4-BE49-F238E27FC236}">
                <a16:creationId xmlns:a16="http://schemas.microsoft.com/office/drawing/2014/main" id="{E810944D-8E2E-4312-B1BB-233954BBFE3F}"/>
              </a:ext>
            </a:extLst>
          </p:cNvPr>
          <p:cNvSpPr/>
          <p:nvPr/>
        </p:nvSpPr>
        <p:spPr>
          <a:xfrm>
            <a:off x="5513579" y="1798405"/>
            <a:ext cx="725331" cy="59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67B06-77F6-4F21-9636-6119CD63120C}"/>
              </a:ext>
            </a:extLst>
          </p:cNvPr>
          <p:cNvSpPr txBox="1"/>
          <p:nvPr/>
        </p:nvSpPr>
        <p:spPr>
          <a:xfrm>
            <a:off x="4628736" y="3309391"/>
            <a:ext cx="2491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Perfect–&gt; 30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 -&gt; 15 min of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 -&gt; 5 min of operation</a:t>
            </a:r>
          </a:p>
          <a:p>
            <a:r>
              <a:rPr lang="tr-TR" dirty="0"/>
              <a:t>    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A018F-9221-4D6D-A4A2-DD48ED8056AF}"/>
              </a:ext>
            </a:extLst>
          </p:cNvPr>
          <p:cNvSpPr txBox="1"/>
          <p:nvPr/>
        </p:nvSpPr>
        <p:spPr>
          <a:xfrm>
            <a:off x="7442269" y="3229351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 100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Good -&gt; 400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600 ms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Poor-&gt; 1 sec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B25BE4-DAB8-4FF0-83EC-32F2D39820F4}"/>
              </a:ext>
            </a:extLst>
          </p:cNvPr>
          <p:cNvSpPr txBox="1"/>
          <p:nvPr/>
        </p:nvSpPr>
        <p:spPr>
          <a:xfrm>
            <a:off x="1855947" y="3183233"/>
            <a:ext cx="249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Perfect–&gt;more than 30m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Sufficient-&gt; 30 m indoor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Poor/Failure-&gt; less than 30 m indoor</a:t>
            </a:r>
          </a:p>
        </p:txBody>
      </p:sp>
    </p:spTree>
    <p:extLst>
      <p:ext uri="{BB962C8B-B14F-4D97-AF65-F5344CB8AC3E}">
        <p14:creationId xmlns:p14="http://schemas.microsoft.com/office/powerpoint/2010/main" val="385410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2070</Words>
  <Application>Microsoft Office PowerPoint</Application>
  <PresentationFormat>Geniş ekran</PresentationFormat>
  <Paragraphs>631</Paragraphs>
  <Slides>77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77</vt:i4>
      </vt:variant>
    </vt:vector>
  </HeadingPairs>
  <TitlesOfParts>
    <vt:vector size="86" baseType="lpstr">
      <vt:lpstr>맑은 고딕</vt:lpstr>
      <vt:lpstr>Arial</vt:lpstr>
      <vt:lpstr>Calibri</vt:lpstr>
      <vt:lpstr>Calibri Light</vt:lpstr>
      <vt:lpstr>EverSlide Office</vt:lpstr>
      <vt:lpstr>Gill Sans</vt:lpstr>
      <vt:lpstr>linea-basic-10</vt:lpstr>
      <vt:lpstr>Times New Roman</vt:lpstr>
      <vt:lpstr>Office Theme</vt:lpstr>
      <vt:lpstr>CONCEPTUAL DESIGN PRESENTATION Devices Trying to Score in Each Others’ Goals 27.12.2018</vt:lpstr>
      <vt:lpstr>CEO FATMA NUR ARABACI</vt:lpstr>
      <vt:lpstr>Presentation Outline</vt:lpstr>
      <vt:lpstr>COMPANY PROFILE Shareholders</vt:lpstr>
      <vt:lpstr>PowerPoint Sunusu</vt:lpstr>
      <vt:lpstr>PROBLEM STATEMENT</vt:lpstr>
      <vt:lpstr>PowerPoint Sunusu</vt:lpstr>
      <vt:lpstr>PROBLEM STATEMENT Requirements &amp; Constraints</vt:lpstr>
      <vt:lpstr>OBJECTIVES Performance Related Objectives</vt:lpstr>
      <vt:lpstr>CMO BERKAY GÖKSU</vt:lpstr>
      <vt:lpstr>Overall Block Diagram Flow Chart Shooting Subsystem Motion Subsystem </vt:lpstr>
      <vt:lpstr>Block Diagram of Robot Side</vt:lpstr>
      <vt:lpstr>Block Diagram of Controller Side</vt:lpstr>
      <vt:lpstr>Flow Chart</vt:lpstr>
      <vt:lpstr>SUBSYSTEMS</vt:lpstr>
      <vt:lpstr> Shooting Subsystem</vt:lpstr>
      <vt:lpstr>PowerPoint Sunusu</vt:lpstr>
      <vt:lpstr> Motion Subsystem</vt:lpstr>
      <vt:lpstr> Differential Drive</vt:lpstr>
      <vt:lpstr>CTO FURKAN BAHADIR ELİK</vt:lpstr>
      <vt:lpstr>Communication Subsystem  Command Transmission</vt:lpstr>
      <vt:lpstr>Communication Subsystem  Command Transmission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Controller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Robot Side</vt:lpstr>
      <vt:lpstr>CFO AYCAN BEYENİR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COO İREM COŞKUN</vt:lpstr>
      <vt:lpstr>PowerPoint Sunusu</vt:lpstr>
      <vt:lpstr>Cost Analysis</vt:lpstr>
      <vt:lpstr>Time Plan</vt:lpstr>
      <vt:lpstr>Future Plans</vt:lpstr>
      <vt:lpstr>Deliverables</vt:lpstr>
      <vt:lpstr>Deliverables</vt:lpstr>
      <vt:lpstr>Deliverables</vt:lpstr>
      <vt:lpstr>Deliverables</vt:lpstr>
      <vt:lpstr>PowerPoint Sunusu</vt:lpstr>
      <vt:lpstr>PowerPoint Sunusu</vt:lpstr>
      <vt:lpstr>PowerPoint Sunusu</vt:lpstr>
      <vt:lpstr>Conclusion</vt:lpstr>
      <vt:lpstr>Conclusion</vt:lpstr>
      <vt:lpstr>Conclusion</vt:lpstr>
      <vt:lpstr>Conclusion</vt:lpstr>
      <vt:lpstr>Conclusion</vt:lpstr>
      <vt:lpstr>Conclusion</vt:lpstr>
      <vt:lpstr>Conclusion</vt:lpstr>
      <vt:lpstr>Contact Us</vt:lpstr>
      <vt:lpstr>PowerPoint Sunusu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 DESIGN PRESENTATION</dc:title>
  <dc:creator>Fato</dc:creator>
  <cp:lastModifiedBy>User</cp:lastModifiedBy>
  <cp:revision>73</cp:revision>
  <dcterms:created xsi:type="dcterms:W3CDTF">2018-12-25T08:01:41Z</dcterms:created>
  <dcterms:modified xsi:type="dcterms:W3CDTF">2018-12-27T08:50:31Z</dcterms:modified>
</cp:coreProperties>
</file>